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71" r:id="rId2"/>
  </p:sldMasterIdLst>
  <p:notesMasterIdLst>
    <p:notesMasterId r:id="rId23"/>
  </p:notesMasterIdLst>
  <p:sldIdLst>
    <p:sldId id="274" r:id="rId3"/>
    <p:sldId id="322" r:id="rId4"/>
    <p:sldId id="326" r:id="rId5"/>
    <p:sldId id="327" r:id="rId6"/>
    <p:sldId id="352" r:id="rId7"/>
    <p:sldId id="343" r:id="rId8"/>
    <p:sldId id="346" r:id="rId9"/>
    <p:sldId id="348" r:id="rId10"/>
    <p:sldId id="349" r:id="rId11"/>
    <p:sldId id="350" r:id="rId12"/>
    <p:sldId id="351" r:id="rId13"/>
    <p:sldId id="337" r:id="rId14"/>
    <p:sldId id="338" r:id="rId15"/>
    <p:sldId id="339" r:id="rId16"/>
    <p:sldId id="340" r:id="rId17"/>
    <p:sldId id="353" r:id="rId18"/>
    <p:sldId id="341" r:id="rId19"/>
    <p:sldId id="354" r:id="rId20"/>
    <p:sldId id="342" r:id="rId21"/>
    <p:sldId id="321" r:id="rId22"/>
  </p:sldIdLst>
  <p:sldSz cx="12192000" cy="6858000"/>
  <p:notesSz cx="7010400" cy="9296400"/>
  <p:embeddedFontLst>
    <p:embeddedFont>
      <p:font typeface="Cambria Math" panose="02040503050406030204" pitchFamily="18" charset="0"/>
      <p:regular r:id="rId24"/>
    </p:embeddedFont>
    <p:embeddedFont>
      <p:font typeface="Microsoft Sans Serif" panose="020B0604020202020204" pitchFamily="34" charset="0"/>
      <p:regular r:id="rId25"/>
    </p:embeddedFont>
    <p:embeddedFont>
      <p:font typeface="Montserrat" panose="00000500000000000000" pitchFamily="2" charset="-52"/>
      <p:regular r:id="rId26"/>
      <p:bold r:id="rId27"/>
      <p:italic r:id="rId28"/>
      <p:boldItalic r:id="rId29"/>
    </p:embeddedFont>
    <p:embeddedFont>
      <p:font typeface="Raleway" pitchFamily="2" charset="-52"/>
      <p:regular r:id="rId30"/>
      <p:bold r:id="rId31"/>
      <p:italic r:id="rId32"/>
      <p:boldItalic r:id="rId33"/>
    </p:embeddedFont>
    <p:embeddedFont>
      <p:font typeface="Roboto" panose="02000000000000000000" pitchFamily="2" charset="0"/>
      <p:regular r:id="rId34"/>
      <p:bold r:id="rId35"/>
      <p:italic r:id="rId36"/>
      <p:boldItalic r:id="rId37"/>
    </p:embeddedFont>
    <p:embeddedFont>
      <p:font typeface="Roboto Light" panose="02000000000000000000" pitchFamily="2" charset="0"/>
      <p:regular r:id="rId38"/>
      <p: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640" userDrawn="1">
          <p15:clr>
            <a:srgbClr val="000000"/>
          </p15:clr>
        </p15:guide>
        <p15:guide id="2" pos="166" userDrawn="1">
          <p15:clr>
            <a:srgbClr val="000000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52" roundtripDataSignature="AMtx7mi/1R+VGQj6rR1j+EvdKwKzU9yZv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497D"/>
    <a:srgbClr val="0067B1"/>
    <a:srgbClr val="023A84"/>
    <a:srgbClr val="3C90DC"/>
    <a:srgbClr val="49B0E3"/>
    <a:srgbClr val="25AEDF"/>
    <a:srgbClr val="EA0029"/>
    <a:srgbClr val="001A72"/>
    <a:srgbClr val="00D09A"/>
    <a:srgbClr val="6D8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5CA1F69-63E4-4748-A82F-6462BE253F79}">
  <a:tblStyle styleId="{A5CA1F69-63E4-4748-A82F-6462BE253F79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2D3998F9-9C8F-48FB-A58E-ADEB5E960DB6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453C36B-DBC5-4B84-8AB3-5A083790369A}" styleName="Table_2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500" autoAdjust="0"/>
    <p:restoredTop sz="81105" autoAdjust="0"/>
  </p:normalViewPr>
  <p:slideViewPr>
    <p:cSldViewPr snapToGrid="0">
      <p:cViewPr varScale="1">
        <p:scale>
          <a:sx n="57" d="100"/>
          <a:sy n="57" d="100"/>
        </p:scale>
        <p:origin x="1482" y="72"/>
      </p:cViewPr>
      <p:guideLst>
        <p:guide orient="horz" pos="640"/>
        <p:guide pos="16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3.fntdata"/><Relationship Id="rId39" Type="http://schemas.openxmlformats.org/officeDocument/2006/relationships/font" Target="fonts/font16.fntdata"/><Relationship Id="rId21" Type="http://schemas.openxmlformats.org/officeDocument/2006/relationships/slide" Target="slides/slide19.xml"/><Relationship Id="rId34" Type="http://schemas.openxmlformats.org/officeDocument/2006/relationships/font" Target="fonts/font11.fntdata"/><Relationship Id="rId55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6.fntdata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53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8.fntdata"/><Relationship Id="rId52" Type="http://customschemas.google.com/relationships/presentationmetadata" Target="meta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56" Type="http://schemas.openxmlformats.org/officeDocument/2006/relationships/tableStyles" Target="tableStyle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font" Target="fonts/font15.fntdata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038475" cy="466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50" tIns="46550" rIns="93150" bIns="465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970337" y="0"/>
            <a:ext cx="3038475" cy="466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50" tIns="46550" rIns="93150" bIns="465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717550" y="1162050"/>
            <a:ext cx="5575300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701675" y="4473575"/>
            <a:ext cx="5607050" cy="3660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50" tIns="46550" rIns="93150" bIns="4655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829675"/>
            <a:ext cx="3038475" cy="466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50" tIns="46550" rIns="93150" bIns="4655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970337" y="8829675"/>
            <a:ext cx="3038475" cy="466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50" tIns="46550" rIns="93150" bIns="4655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</a:pPr>
              <a:t>‹#›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b5fc866f1e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0" name="Google Shape;140;gb5fc866f1e_0_45:notes"/>
          <p:cNvSpPr txBox="1">
            <a:spLocks noGrp="1"/>
          </p:cNvSpPr>
          <p:nvPr>
            <p:ph type="body" idx="1"/>
          </p:nvPr>
        </p:nvSpPr>
        <p:spPr>
          <a:xfrm>
            <a:off x="701675" y="4473575"/>
            <a:ext cx="5607000" cy="36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50" tIns="46550" rIns="93150" bIns="465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1" name="Google Shape;141;gb5fc866f1e_0_45:notes"/>
          <p:cNvSpPr txBox="1">
            <a:spLocks noGrp="1"/>
          </p:cNvSpPr>
          <p:nvPr>
            <p:ph type="sldNum" idx="12"/>
          </p:nvPr>
        </p:nvSpPr>
        <p:spPr>
          <a:xfrm>
            <a:off x="3970337" y="8829675"/>
            <a:ext cx="3038400" cy="4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50" tIns="46550" rIns="93150" bIns="4655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</a:pPr>
              <a:t>1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777631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62A45F-71D7-C66B-5DAF-F4657CEFCF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1FBE31C2-1DEB-0C4A-7C54-41272219BD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78BEACCF-354C-CF92-6D6D-42A101634C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just">
              <a:lnSpc>
                <a:spcPct val="150000"/>
              </a:lnSpc>
              <a:spcAft>
                <a:spcPts val="0"/>
              </a:spcAft>
            </a:pPr>
            <a:r>
              <a:rPr lang="ru-RU" sz="1800" kern="100" dirty="0">
                <a:solidFill>
                  <a:schemeClr val="tx1"/>
                </a:solidFill>
                <a:effectLst/>
                <a:highlight>
                  <a:srgbClr val="FFFF00"/>
                </a:highlight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Фильтрация облака точек позволяет </a:t>
            </a:r>
            <a:r>
              <a:rPr lang="ru-RU" b="0" i="0" dirty="0">
                <a:effectLst/>
                <a:latin typeface="+mj-lt"/>
              </a:rPr>
              <a:t>удалить статистические выбросы. Метод основывается на поиске количества соседей для каждой точки и если у точки мало соседей (она находиться далеко от основной поверхности) то она удаляется. Однако такой способ не подействует, если выбросы находятся близко к поверхности. На слайде представлена формула для определения значимости точки. Чем ниже это значение тем выше вероятность, что точка будет удалена из облака.</a:t>
            </a:r>
            <a:endParaRPr lang="ru-RU" sz="1800" kern="100" dirty="0">
              <a:solidFill>
                <a:schemeClr val="tx1"/>
              </a:solidFill>
              <a:effectLst/>
              <a:highlight>
                <a:srgbClr val="FFFF00"/>
              </a:highlight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6EE0668-B2AD-C5EF-28E1-1E90DB6F70F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</a:pPr>
              <a:t>10</a:t>
            </a:fld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516781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288FE2-E25D-6230-9B97-08D1C66BEC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C6AEFEF6-51C1-DF01-20DD-64478EFF33F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0186655A-04A9-8C0E-CE59-6CA7490609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just">
              <a:lnSpc>
                <a:spcPct val="150000"/>
              </a:lnSpc>
              <a:spcAft>
                <a:spcPts val="0"/>
              </a:spcAft>
            </a:pPr>
            <a:r>
              <a:rPr lang="ru-RU" sz="1800" dirty="0">
                <a:effectLst/>
                <a:latin typeface="+mj-lt"/>
                <a:ea typeface="Times New Roman" panose="02020603050405020304" pitchFamily="18" charset="0"/>
              </a:rPr>
              <a:t>Для создания трехмерной модели используется алгоритм построения триангуляция Дилоне. Этот алгоритм создает сетку треугольников между точками облака точек. Таким образом создается поверхность </a:t>
            </a:r>
            <a:r>
              <a:rPr lang="ru-RU" sz="1800" dirty="0" err="1">
                <a:effectLst/>
                <a:latin typeface="+mj-lt"/>
                <a:ea typeface="Times New Roman" panose="02020603050405020304" pitchFamily="18" charset="0"/>
              </a:rPr>
              <a:t>обьекта</a:t>
            </a:r>
            <a:r>
              <a:rPr lang="ru-RU" sz="1800" dirty="0">
                <a:effectLst/>
                <a:latin typeface="+mj-lt"/>
                <a:ea typeface="Times New Roman" panose="02020603050405020304" pitchFamily="18" charset="0"/>
              </a:rPr>
              <a:t>. На слайде приведен пример </a:t>
            </a:r>
            <a:r>
              <a:rPr lang="ru-RU" sz="1800" dirty="0" err="1">
                <a:effectLst/>
                <a:latin typeface="+mj-lt"/>
                <a:ea typeface="Times New Roman" panose="02020603050405020304" pitchFamily="18" charset="0"/>
              </a:rPr>
              <a:t>обьекта</a:t>
            </a:r>
            <a:r>
              <a:rPr lang="ru-RU" sz="1800" dirty="0">
                <a:effectLst/>
                <a:latin typeface="+mj-lt"/>
                <a:ea typeface="Times New Roman" panose="02020603050405020304" pitchFamily="18" charset="0"/>
              </a:rPr>
              <a:t> созданного при помощи алгоритма Дилоне</a:t>
            </a:r>
            <a:endParaRPr lang="ru-RU" sz="1800" kern="100" dirty="0">
              <a:solidFill>
                <a:schemeClr val="tx1"/>
              </a:solidFill>
              <a:effectLst/>
              <a:highlight>
                <a:srgbClr val="FFFF00"/>
              </a:highlight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B225D26-E460-4BEB-E5DE-AE0B7266C36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</a:pPr>
              <a:t>11</a:t>
            </a:fld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010243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28600" algn="just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ru-RU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На диаграмме вариантов использования отражены основные варианты использования разрабатываемой программной системы. Можно выделить основные варианты использования, как: работа с базами данных изображений и дополнительную функцию создания трехмерной модели</a:t>
            </a:r>
          </a:p>
          <a:p>
            <a:pPr marL="457200" marR="0" lvl="0" indent="-228600" algn="just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ru-RU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Кроме этого возможно: просмотр изображений, добавление/удаление изображений</a:t>
            </a:r>
            <a:endParaRPr lang="ru-RU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</a:pPr>
              <a:t>12</a:t>
            </a:fld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635070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28600" algn="just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ru-RU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Далее представлена архитектурно-контекстная диаграмма программной системы, на которой представлены модули по созданию трехмерной модели. Работа была разделена следующим образом, подсистема пользовательского интерфейса, подсистема обработки данных, а также подсистемы для создания </a:t>
            </a:r>
            <a:r>
              <a:rPr lang="ru-RU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трехмерноц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моедли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создания карты глубины, создания облака точек. 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</a:pPr>
              <a:t>13</a:t>
            </a:fld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368598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0215" indent="450215" algn="just">
              <a:lnSpc>
                <a:spcPct val="150000"/>
              </a:lnSpc>
              <a:spcAft>
                <a:spcPts val="800"/>
              </a:spcAft>
            </a:pPr>
            <a:r>
              <a:rPr lang="ru-RU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Далее на слайде представлена диаграмма потоков данных, на которой можно </a:t>
            </a:r>
            <a:r>
              <a:rPr lang="ru-RU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увидет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основные маршруты данных при загрузке изображений пользователем, при добавлении/удалении изображений, а также при создании трехмерной модели.</a:t>
            </a:r>
          </a:p>
          <a:p>
            <a:pPr marL="450215" indent="450215" algn="just">
              <a:lnSpc>
                <a:spcPct val="150000"/>
              </a:lnSpc>
              <a:spcAft>
                <a:spcPts val="800"/>
              </a:spcAft>
            </a:pPr>
            <a:r>
              <a:rPr lang="ru-RU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Также в рамках 3 главы для проверки работоспособности программного средства были составлены тесты и классы эквивалентности, представленные в тексте самой работы.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</a:pPr>
              <a:t>14</a:t>
            </a:fld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344532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28600" algn="just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ru-RU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Программная система была разработана на языке программирования Питон, с использованием библиотеки компьютерного зрения OPEN CV и 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Open3d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Также были использованы такие библиотеки , как …</a:t>
            </a:r>
            <a:endParaRPr lang="ru-RU" sz="12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</a:pPr>
              <a:t>15</a:t>
            </a:fld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5180783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BEBF22-CC5C-7181-EA5B-8021DAC347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2B6624CF-E6E9-D6BB-2232-51A9438300F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C30DA2E7-6DF6-D152-C434-84FB9039E44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На слайде представлены результаты работы алгоритма создания карты глубины и выделения контура объекта. Хотелось бы отметить, что изображения были сделаны на обычную камеру 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BC8B23B-1523-4503-33AC-7D50FA8C9F3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</a:pPr>
              <a:t>16</a:t>
            </a:fld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2876295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ru-RU" sz="12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</a:pPr>
              <a:t>17</a:t>
            </a:fld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8893297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5F69E1-A706-00D3-5154-B0A1C028EB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AF347FE7-AA86-537F-EF23-4338910AD0E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D4EE1A5B-DD09-A60F-4B0B-EA1FAA3289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ru-RU" sz="12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B2BBD87-904A-A5F2-2312-14B0B16CF4D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</a:pPr>
              <a:t>18</a:t>
            </a:fld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3171545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 дальнейшем возможно построение трехмерной модели в невидимых участках.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</a:pPr>
              <a:t>19</a:t>
            </a:fld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880283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</a:pPr>
              <a:t>2</a:t>
            </a:fld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496169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</a:pPr>
              <a:t>3</a:t>
            </a:fld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732677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ru-RU" dirty="0"/>
              <a:t>На слайде представлена информация об объекте исследования и предмете.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</a:pPr>
              <a:t>4</a:t>
            </a:fld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496881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DB816D-244C-2B76-E538-6BFF403796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BD1FD08B-EEF3-96D9-F4C6-D83B50A2F6D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ECB87D57-1B30-DF20-FF34-07310371794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На слайде представлены примеры программных систем решающих задачу трехмерной реконструкции. Слева представлена краткая статистика рассмотренных методов.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ru-RU" sz="12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(примеры методов на словах)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BCFC42A-0533-C9AB-2007-1C1B495404E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</a:pPr>
              <a:t>5</a:t>
            </a:fld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421511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4ED028-3A63-D76C-E19D-4FF9A17A05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24E993F5-9C8F-C259-3B85-7A84EFD25CE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91978427-764A-9E36-47B9-86628D6DE3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ходе работы были выделены следующие информационные </a:t>
            </a:r>
            <a:r>
              <a:rPr lang="ru-RU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обьекты</a:t>
            </a:r>
            <a:r>
              <a:rPr lang="ru-RU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81F1D62-5A33-EB3F-2A0B-4F3EEFEDBDC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</a:pPr>
              <a:t>6</a:t>
            </a:fld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033708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52199B-931C-7B7D-8BC6-31AD046C05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D1D0612B-E89E-FF39-6B72-32C4D134AB9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E4649BD9-9425-10A2-68E8-09D72B590E5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just">
              <a:lnSpc>
                <a:spcPct val="150000"/>
              </a:lnSpc>
              <a:spcAft>
                <a:spcPts val="0"/>
              </a:spcAft>
            </a:pPr>
            <a:endParaRPr lang="ru-RU" sz="18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53A924A-2FB4-B08B-FDCE-C8339ECAA93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</a:pPr>
              <a:t>7</a:t>
            </a:fld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380619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D2E392-B0A2-51CA-42E3-8F1F4E7562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3BAFD8F2-2EF1-A011-4DB9-22D07434CE9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20AC316D-991C-C18D-4B80-5A1403F641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just">
              <a:lnSpc>
                <a:spcPct val="150000"/>
              </a:lnSpc>
              <a:spcAft>
                <a:spcPts val="0"/>
              </a:spcAft>
            </a:pPr>
            <a:r>
              <a:rPr lang="ru-RU" sz="1800" kern="100" dirty="0">
                <a:solidFill>
                  <a:schemeClr val="tx1"/>
                </a:solidFill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Значение глубины вычисляется по формуле, представленной на слайде. Тут </a:t>
            </a:r>
            <a:r>
              <a:rPr lang="ru-RU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диспаритет – это расстояние смещение пикселя вычисляемое между соответствующими пикселями на двух изображениях. Фокусное расстояние как константное значение, задающееся для откалиброванной стереокамеры.</a:t>
            </a:r>
            <a:endParaRPr lang="ru-RU" sz="1800" kern="100" dirty="0">
              <a:solidFill>
                <a:schemeClr val="tx1"/>
              </a:solidFill>
              <a:effectLst/>
              <a:highlight>
                <a:srgbClr val="FFFF00"/>
              </a:highlight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D02248F-04FF-AF0C-D88E-13A451558AC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</a:pPr>
              <a:t>8</a:t>
            </a:fld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604043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A4B892-BD9C-EFBE-7C22-3272C8BC32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53C9354F-B460-253C-6B6F-7107B5486D0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03BF2BF0-AEA3-C594-4B51-0CFAF7F6C1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just">
              <a:lnSpc>
                <a:spcPct val="150000"/>
              </a:lnSpc>
              <a:spcAft>
                <a:spcPts val="0"/>
              </a:spcAft>
            </a:pPr>
            <a:r>
              <a:rPr lang="ru-RU" sz="1800" kern="100" dirty="0">
                <a:solidFill>
                  <a:schemeClr val="tx1"/>
                </a:solidFill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Облако точек вычисляется путем преобразования координат по формулам представленным на слайде. Координата </a:t>
            </a:r>
            <a:r>
              <a:rPr lang="en-US" sz="1800" kern="100" dirty="0">
                <a:solidFill>
                  <a:schemeClr val="tx1"/>
                </a:solidFill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Z </a:t>
            </a:r>
            <a:r>
              <a:rPr lang="ru-RU" sz="1800" kern="100" dirty="0">
                <a:solidFill>
                  <a:schemeClr val="tx1"/>
                </a:solidFill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принимает значение глубины, а </a:t>
            </a:r>
            <a:r>
              <a:rPr lang="en-US" sz="1800" kern="100" dirty="0">
                <a:solidFill>
                  <a:schemeClr val="tx1"/>
                </a:solidFill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 Y </a:t>
            </a:r>
            <a:r>
              <a:rPr lang="ru-RU" sz="1800" kern="100" dirty="0">
                <a:solidFill>
                  <a:schemeClr val="tx1"/>
                </a:solidFill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пересчитываются относительно глубины. 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669F962-8B4E-B741-3951-692D42DB769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</a:pPr>
              <a:t>9</a:t>
            </a:fld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722553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4_Title Slide">
  <p:cSld name="24_Title Slid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8"/>
          <p:cNvSpPr txBox="1">
            <a:spLocks noGrp="1"/>
          </p:cNvSpPr>
          <p:nvPr>
            <p:ph type="body" idx="1"/>
          </p:nvPr>
        </p:nvSpPr>
        <p:spPr>
          <a:xfrm>
            <a:off x="508001" y="1178427"/>
            <a:ext cx="11157817" cy="231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BFBFBF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BFBFB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33"/>
              <a:buFont typeface="Arial"/>
              <a:buNone/>
              <a:defRPr sz="1333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2" name="Google Shape;12;p8"/>
          <p:cNvSpPr txBox="1">
            <a:spLocks noGrp="1"/>
          </p:cNvSpPr>
          <p:nvPr>
            <p:ph type="title"/>
          </p:nvPr>
        </p:nvSpPr>
        <p:spPr>
          <a:xfrm>
            <a:off x="508001" y="455085"/>
            <a:ext cx="11157817" cy="660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4267"/>
              <a:buFont typeface="Roboto"/>
              <a:buNone/>
              <a:defRPr sz="4267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le Slide">
  <p:cSld name="2_Title Slide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1"/>
          <p:cNvSpPr>
            <a:spLocks noGrp="1"/>
          </p:cNvSpPr>
          <p:nvPr>
            <p:ph type="pic" idx="2"/>
          </p:nvPr>
        </p:nvSpPr>
        <p:spPr>
          <a:xfrm>
            <a:off x="0" y="0"/>
            <a:ext cx="6052457" cy="68580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1_Title Slide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2"/>
          <p:cNvSpPr txBox="1">
            <a:spLocks noGrp="1"/>
          </p:cNvSpPr>
          <p:nvPr>
            <p:ph type="body" idx="1"/>
          </p:nvPr>
        </p:nvSpPr>
        <p:spPr>
          <a:xfrm>
            <a:off x="508001" y="1178427"/>
            <a:ext cx="11157817" cy="231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BFBFBF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BFBFB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33"/>
              <a:buFont typeface="Arial"/>
              <a:buNone/>
              <a:defRPr sz="1333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3" name="Google Shape;33;p22"/>
          <p:cNvSpPr txBox="1">
            <a:spLocks noGrp="1"/>
          </p:cNvSpPr>
          <p:nvPr>
            <p:ph type="title"/>
          </p:nvPr>
        </p:nvSpPr>
        <p:spPr>
          <a:xfrm>
            <a:off x="508001" y="455085"/>
            <a:ext cx="11157817" cy="660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4267"/>
              <a:buFont typeface="Roboto"/>
              <a:buNone/>
              <a:defRPr sz="4267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" name="Google Shape;34;p22"/>
          <p:cNvSpPr>
            <a:spLocks noGrp="1"/>
          </p:cNvSpPr>
          <p:nvPr>
            <p:ph type="pic" idx="2"/>
          </p:nvPr>
        </p:nvSpPr>
        <p:spPr>
          <a:xfrm>
            <a:off x="0" y="2237232"/>
            <a:ext cx="12192000" cy="2694432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5_Blank">
  <p:cSld name="55_Blank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3"/>
          <p:cNvSpPr>
            <a:spLocks noGrp="1"/>
          </p:cNvSpPr>
          <p:nvPr>
            <p:ph type="pic" idx="2"/>
          </p:nvPr>
        </p:nvSpPr>
        <p:spPr>
          <a:xfrm>
            <a:off x="8572500" y="0"/>
            <a:ext cx="3619500" cy="68580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7_Full Image">
  <p:cSld name="17_Full Image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4"/>
          <p:cNvSpPr>
            <a:spLocks noGrp="1"/>
          </p:cNvSpPr>
          <p:nvPr>
            <p:ph type="pic" idx="2"/>
          </p:nvPr>
        </p:nvSpPr>
        <p:spPr>
          <a:xfrm>
            <a:off x="-1" y="0"/>
            <a:ext cx="8245958" cy="68580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4_Blank">
  <p:cSld name="54_Blank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5"/>
          <p:cNvSpPr>
            <a:spLocks noGrp="1"/>
          </p:cNvSpPr>
          <p:nvPr>
            <p:ph type="pic" idx="2"/>
          </p:nvPr>
        </p:nvSpPr>
        <p:spPr>
          <a:xfrm>
            <a:off x="914400" y="938717"/>
            <a:ext cx="3696512" cy="49784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  <a:effectLst>
            <a:outerShdw blurRad="457200" dist="558800" dir="5400000" sx="92000" sy="92000" algn="t" rotWithShape="0">
              <a:srgbClr val="000000">
                <a:alpha val="30588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3_Blank">
  <p:cSld name="53_Blank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6"/>
          <p:cNvSpPr>
            <a:spLocks noGrp="1"/>
          </p:cNvSpPr>
          <p:nvPr>
            <p:ph type="pic" idx="2"/>
          </p:nvPr>
        </p:nvSpPr>
        <p:spPr>
          <a:xfrm>
            <a:off x="1468533" y="1821937"/>
            <a:ext cx="914400" cy="9144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3"/>
              <a:buFont typeface="Arial"/>
              <a:buChar char="•"/>
              <a:defRPr sz="133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3" name="Google Shape;43;p26"/>
          <p:cNvSpPr>
            <a:spLocks noGrp="1"/>
          </p:cNvSpPr>
          <p:nvPr>
            <p:ph type="pic" idx="3"/>
          </p:nvPr>
        </p:nvSpPr>
        <p:spPr>
          <a:xfrm>
            <a:off x="1468533" y="3778135"/>
            <a:ext cx="914400" cy="9144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3"/>
              <a:buFont typeface="Arial"/>
              <a:buChar char="•"/>
              <a:defRPr sz="133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4" name="Google Shape;44;p26"/>
          <p:cNvSpPr>
            <a:spLocks noGrp="1"/>
          </p:cNvSpPr>
          <p:nvPr>
            <p:ph type="pic" idx="4"/>
          </p:nvPr>
        </p:nvSpPr>
        <p:spPr>
          <a:xfrm>
            <a:off x="9809067" y="2758563"/>
            <a:ext cx="914400" cy="9144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3"/>
              <a:buFont typeface="Arial"/>
              <a:buChar char="•"/>
              <a:defRPr sz="133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5" name="Google Shape;45;p26"/>
          <p:cNvSpPr>
            <a:spLocks noGrp="1"/>
          </p:cNvSpPr>
          <p:nvPr>
            <p:ph type="pic" idx="5"/>
          </p:nvPr>
        </p:nvSpPr>
        <p:spPr>
          <a:xfrm>
            <a:off x="9809067" y="4664472"/>
            <a:ext cx="914400" cy="9144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3"/>
              <a:buFont typeface="Arial"/>
              <a:buChar char="•"/>
              <a:defRPr sz="133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6" name="Google Shape;46;p26"/>
          <p:cNvSpPr txBox="1">
            <a:spLocks noGrp="1"/>
          </p:cNvSpPr>
          <p:nvPr>
            <p:ph type="body" idx="1"/>
          </p:nvPr>
        </p:nvSpPr>
        <p:spPr>
          <a:xfrm>
            <a:off x="508001" y="1178427"/>
            <a:ext cx="11157817" cy="231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7F7F7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33"/>
              <a:buFont typeface="Arial"/>
              <a:buNone/>
              <a:defRPr sz="1333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7" name="Google Shape;47;p26"/>
          <p:cNvSpPr txBox="1">
            <a:spLocks noGrp="1"/>
          </p:cNvSpPr>
          <p:nvPr>
            <p:ph type="title"/>
          </p:nvPr>
        </p:nvSpPr>
        <p:spPr>
          <a:xfrm>
            <a:off x="508001" y="455085"/>
            <a:ext cx="11157817" cy="660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4267"/>
              <a:buFont typeface="Roboto"/>
              <a:buNone/>
              <a:defRPr sz="4267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2_Blank">
  <p:cSld name="52_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7"/>
          <p:cNvSpPr>
            <a:spLocks noGrp="1"/>
          </p:cNvSpPr>
          <p:nvPr>
            <p:ph type="pic" idx="2"/>
          </p:nvPr>
        </p:nvSpPr>
        <p:spPr>
          <a:xfrm>
            <a:off x="0" y="2603500"/>
            <a:ext cx="12192000" cy="38227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1_Blank">
  <p:cSld name="51_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8"/>
          <p:cNvSpPr>
            <a:spLocks noGrp="1"/>
          </p:cNvSpPr>
          <p:nvPr>
            <p:ph type="pic" idx="2"/>
          </p:nvPr>
        </p:nvSpPr>
        <p:spPr>
          <a:xfrm>
            <a:off x="6426557" y="2833353"/>
            <a:ext cx="4945487" cy="3464416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0_Blank">
  <p:cSld name="50_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9"/>
          <p:cNvSpPr>
            <a:spLocks noGrp="1"/>
          </p:cNvSpPr>
          <p:nvPr>
            <p:ph type="pic" idx="2"/>
          </p:nvPr>
        </p:nvSpPr>
        <p:spPr>
          <a:xfrm>
            <a:off x="0" y="0"/>
            <a:ext cx="8288338" cy="68580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Title Slide">
  <p:cSld name="10_Title Slid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0"/>
          <p:cNvSpPr>
            <a:spLocks noGrp="1"/>
          </p:cNvSpPr>
          <p:nvPr>
            <p:ph type="pic" idx="2"/>
          </p:nvPr>
        </p:nvSpPr>
        <p:spPr>
          <a:xfrm>
            <a:off x="5026542" y="889000"/>
            <a:ext cx="7025758" cy="5465768"/>
          </a:xfrm>
          <a:prstGeom prst="rect">
            <a:avLst/>
          </a:prstGeom>
          <a:solidFill>
            <a:srgbClr val="E1E9EA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5_Title Slide">
  <p:cSld name="25_Title Slid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9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0_Title Slide">
  <p:cSld name="30_Title Slide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31"/>
          <p:cNvSpPr>
            <a:spLocks noGrp="1"/>
          </p:cNvSpPr>
          <p:nvPr>
            <p:ph type="pic" idx="2"/>
          </p:nvPr>
        </p:nvSpPr>
        <p:spPr>
          <a:xfrm>
            <a:off x="0" y="781844"/>
            <a:ext cx="12192000" cy="5294312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2_Title Slide">
  <p:cSld name="32_Title Slide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2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6_Title Slide">
  <p:cSld name="26_Title Slide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33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2" name="Google Shape;62;p33"/>
          <p:cNvSpPr txBox="1">
            <a:spLocks noGrp="1"/>
          </p:cNvSpPr>
          <p:nvPr>
            <p:ph type="body" idx="1"/>
          </p:nvPr>
        </p:nvSpPr>
        <p:spPr>
          <a:xfrm>
            <a:off x="508001" y="1178427"/>
            <a:ext cx="11157817" cy="231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33"/>
              <a:buFont typeface="Arial"/>
              <a:buNone/>
              <a:defRPr sz="1333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3" name="Google Shape;63;p33"/>
          <p:cNvSpPr txBox="1">
            <a:spLocks noGrp="1"/>
          </p:cNvSpPr>
          <p:nvPr>
            <p:ph type="title"/>
          </p:nvPr>
        </p:nvSpPr>
        <p:spPr>
          <a:xfrm>
            <a:off x="508001" y="455085"/>
            <a:ext cx="11157817" cy="660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67"/>
              <a:buFont typeface="Roboto"/>
              <a:buNone/>
              <a:defRPr sz="4267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1_Blank">
  <p:cSld name="21_Blank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34"/>
          <p:cNvSpPr>
            <a:spLocks noGrp="1"/>
          </p:cNvSpPr>
          <p:nvPr>
            <p:ph type="pic" idx="2"/>
          </p:nvPr>
        </p:nvSpPr>
        <p:spPr>
          <a:xfrm>
            <a:off x="8752114" y="0"/>
            <a:ext cx="3439886" cy="68580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_Title Slide">
  <p:cSld name="9_Title Slide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5"/>
          <p:cNvSpPr>
            <a:spLocks noGrp="1"/>
          </p:cNvSpPr>
          <p:nvPr>
            <p:ph type="pic" idx="2"/>
          </p:nvPr>
        </p:nvSpPr>
        <p:spPr>
          <a:xfrm>
            <a:off x="588169" y="580345"/>
            <a:ext cx="11015662" cy="339725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Title Slide">
  <p:cSld name="8_Title Slide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6"/>
          <p:cNvSpPr>
            <a:spLocks noGrp="1"/>
          </p:cNvSpPr>
          <p:nvPr>
            <p:ph type="pic" idx="2"/>
          </p:nvPr>
        </p:nvSpPr>
        <p:spPr>
          <a:xfrm>
            <a:off x="7489371" y="0"/>
            <a:ext cx="4702629" cy="68580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_Title Slide">
  <p:cSld name="7_Title Slide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7"/>
          <p:cNvSpPr>
            <a:spLocks noGrp="1"/>
          </p:cNvSpPr>
          <p:nvPr>
            <p:ph type="pic" idx="2"/>
          </p:nvPr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Title Slide">
  <p:cSld name="6_Title Slide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38"/>
          <p:cNvSpPr>
            <a:spLocks noGrp="1"/>
          </p:cNvSpPr>
          <p:nvPr>
            <p:ph type="pic" idx="2"/>
          </p:nvPr>
        </p:nvSpPr>
        <p:spPr>
          <a:xfrm>
            <a:off x="7329487" y="0"/>
            <a:ext cx="4862513" cy="68580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Title Slide">
  <p:cSld name="5_Title Slide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39"/>
          <p:cNvSpPr>
            <a:spLocks noGrp="1"/>
          </p:cNvSpPr>
          <p:nvPr>
            <p:ph type="pic" idx="2"/>
          </p:nvPr>
        </p:nvSpPr>
        <p:spPr>
          <a:xfrm>
            <a:off x="6609761" y="1303502"/>
            <a:ext cx="4621907" cy="4250996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Title Slide">
  <p:cSld name="3_Title Slide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40"/>
          <p:cNvSpPr>
            <a:spLocks noGrp="1"/>
          </p:cNvSpPr>
          <p:nvPr>
            <p:ph type="pic" idx="2"/>
          </p:nvPr>
        </p:nvSpPr>
        <p:spPr>
          <a:xfrm>
            <a:off x="1320800" y="812800"/>
            <a:ext cx="3759200" cy="52324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  <a:effectLst>
            <a:outerShdw blurRad="469900" dist="279400" sx="96000" sy="96000" algn="l" rotWithShape="0">
              <a:srgbClr val="000000">
                <a:alpha val="26666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1_Blank">
  <p:cSld name="21_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4"/>
          <p:cNvSpPr>
            <a:spLocks noGrp="1"/>
          </p:cNvSpPr>
          <p:nvPr>
            <p:ph type="pic" idx="2"/>
          </p:nvPr>
        </p:nvSpPr>
        <p:spPr>
          <a:xfrm>
            <a:off x="8752114" y="0"/>
            <a:ext cx="3439886" cy="68580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le Slide">
  <p:cSld name="2_Title Slide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41"/>
          <p:cNvSpPr>
            <a:spLocks noGrp="1"/>
          </p:cNvSpPr>
          <p:nvPr>
            <p:ph type="pic" idx="2"/>
          </p:nvPr>
        </p:nvSpPr>
        <p:spPr>
          <a:xfrm>
            <a:off x="0" y="0"/>
            <a:ext cx="6052457" cy="68580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1_Title Slide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42"/>
          <p:cNvSpPr txBox="1">
            <a:spLocks noGrp="1"/>
          </p:cNvSpPr>
          <p:nvPr>
            <p:ph type="body" idx="1"/>
          </p:nvPr>
        </p:nvSpPr>
        <p:spPr>
          <a:xfrm>
            <a:off x="508001" y="1178427"/>
            <a:ext cx="11157817" cy="231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BFBFBF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BFBFB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33"/>
              <a:buFont typeface="Arial"/>
              <a:buNone/>
              <a:defRPr sz="1333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9" name="Google Shape;89;p42"/>
          <p:cNvSpPr txBox="1">
            <a:spLocks noGrp="1"/>
          </p:cNvSpPr>
          <p:nvPr>
            <p:ph type="title"/>
          </p:nvPr>
        </p:nvSpPr>
        <p:spPr>
          <a:xfrm>
            <a:off x="508001" y="455085"/>
            <a:ext cx="11157817" cy="660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4267"/>
              <a:buFont typeface="Roboto"/>
              <a:buNone/>
              <a:defRPr sz="4267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42"/>
          <p:cNvSpPr>
            <a:spLocks noGrp="1"/>
          </p:cNvSpPr>
          <p:nvPr>
            <p:ph type="pic" idx="2"/>
          </p:nvPr>
        </p:nvSpPr>
        <p:spPr>
          <a:xfrm>
            <a:off x="0" y="2237232"/>
            <a:ext cx="12192000" cy="2694432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5_Blank">
  <p:cSld name="55_Blank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43"/>
          <p:cNvSpPr>
            <a:spLocks noGrp="1"/>
          </p:cNvSpPr>
          <p:nvPr>
            <p:ph type="pic" idx="2"/>
          </p:nvPr>
        </p:nvSpPr>
        <p:spPr>
          <a:xfrm>
            <a:off x="8572500" y="0"/>
            <a:ext cx="3619500" cy="68580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7_Full Image">
  <p:cSld name="17_Full Image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44"/>
          <p:cNvSpPr>
            <a:spLocks noGrp="1"/>
          </p:cNvSpPr>
          <p:nvPr>
            <p:ph type="pic" idx="2"/>
          </p:nvPr>
        </p:nvSpPr>
        <p:spPr>
          <a:xfrm>
            <a:off x="-1" y="0"/>
            <a:ext cx="8245958" cy="68580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4_Blank">
  <p:cSld name="54_Blank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45"/>
          <p:cNvSpPr>
            <a:spLocks noGrp="1"/>
          </p:cNvSpPr>
          <p:nvPr>
            <p:ph type="pic" idx="2"/>
          </p:nvPr>
        </p:nvSpPr>
        <p:spPr>
          <a:xfrm>
            <a:off x="914400" y="938717"/>
            <a:ext cx="3696512" cy="49784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  <a:effectLst>
            <a:outerShdw blurRad="457200" dist="558800" dir="5400000" sx="92000" sy="92000" algn="t" rotWithShape="0">
              <a:srgbClr val="000000">
                <a:alpha val="30588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3_Blank">
  <p:cSld name="53_Blank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6"/>
          <p:cNvSpPr>
            <a:spLocks noGrp="1"/>
          </p:cNvSpPr>
          <p:nvPr>
            <p:ph type="pic" idx="2"/>
          </p:nvPr>
        </p:nvSpPr>
        <p:spPr>
          <a:xfrm>
            <a:off x="1468533" y="1821937"/>
            <a:ext cx="914400" cy="9144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3"/>
              <a:buFont typeface="Arial"/>
              <a:buChar char="•"/>
              <a:defRPr sz="133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99" name="Google Shape;99;p46"/>
          <p:cNvSpPr>
            <a:spLocks noGrp="1"/>
          </p:cNvSpPr>
          <p:nvPr>
            <p:ph type="pic" idx="3"/>
          </p:nvPr>
        </p:nvSpPr>
        <p:spPr>
          <a:xfrm>
            <a:off x="1468533" y="3778135"/>
            <a:ext cx="914400" cy="9144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3"/>
              <a:buFont typeface="Arial"/>
              <a:buChar char="•"/>
              <a:defRPr sz="133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00" name="Google Shape;100;p46"/>
          <p:cNvSpPr>
            <a:spLocks noGrp="1"/>
          </p:cNvSpPr>
          <p:nvPr>
            <p:ph type="pic" idx="4"/>
          </p:nvPr>
        </p:nvSpPr>
        <p:spPr>
          <a:xfrm>
            <a:off x="9809067" y="2758563"/>
            <a:ext cx="914400" cy="9144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3"/>
              <a:buFont typeface="Arial"/>
              <a:buChar char="•"/>
              <a:defRPr sz="133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01" name="Google Shape;101;p46"/>
          <p:cNvSpPr>
            <a:spLocks noGrp="1"/>
          </p:cNvSpPr>
          <p:nvPr>
            <p:ph type="pic" idx="5"/>
          </p:nvPr>
        </p:nvSpPr>
        <p:spPr>
          <a:xfrm>
            <a:off x="9809067" y="4664472"/>
            <a:ext cx="914400" cy="9144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3"/>
              <a:buFont typeface="Arial"/>
              <a:buChar char="•"/>
              <a:defRPr sz="133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02" name="Google Shape;102;p46"/>
          <p:cNvSpPr txBox="1">
            <a:spLocks noGrp="1"/>
          </p:cNvSpPr>
          <p:nvPr>
            <p:ph type="body" idx="1"/>
          </p:nvPr>
        </p:nvSpPr>
        <p:spPr>
          <a:xfrm>
            <a:off x="508001" y="1178427"/>
            <a:ext cx="11157817" cy="231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7F7F7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33"/>
              <a:buFont typeface="Arial"/>
              <a:buNone/>
              <a:defRPr sz="1333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03" name="Google Shape;103;p46"/>
          <p:cNvSpPr txBox="1">
            <a:spLocks noGrp="1"/>
          </p:cNvSpPr>
          <p:nvPr>
            <p:ph type="title"/>
          </p:nvPr>
        </p:nvSpPr>
        <p:spPr>
          <a:xfrm>
            <a:off x="508001" y="455085"/>
            <a:ext cx="11157817" cy="660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4267"/>
              <a:buFont typeface="Roboto"/>
              <a:buNone/>
              <a:defRPr sz="4267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2_Blank">
  <p:cSld name="52_Blank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7"/>
          <p:cNvSpPr>
            <a:spLocks noGrp="1"/>
          </p:cNvSpPr>
          <p:nvPr>
            <p:ph type="pic" idx="2"/>
          </p:nvPr>
        </p:nvSpPr>
        <p:spPr>
          <a:xfrm>
            <a:off x="0" y="2603500"/>
            <a:ext cx="12192000" cy="38227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1_Blank">
  <p:cSld name="51_Blank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8"/>
          <p:cNvSpPr>
            <a:spLocks noGrp="1"/>
          </p:cNvSpPr>
          <p:nvPr>
            <p:ph type="pic" idx="2"/>
          </p:nvPr>
        </p:nvSpPr>
        <p:spPr>
          <a:xfrm>
            <a:off x="6426557" y="2833353"/>
            <a:ext cx="4945487" cy="3464416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0_Blank">
  <p:cSld name="50_Blank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9"/>
          <p:cNvSpPr>
            <a:spLocks noGrp="1"/>
          </p:cNvSpPr>
          <p:nvPr>
            <p:ph type="pic" idx="2"/>
          </p:nvPr>
        </p:nvSpPr>
        <p:spPr>
          <a:xfrm>
            <a:off x="0" y="0"/>
            <a:ext cx="8288338" cy="68580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Title Slide">
  <p:cSld name="10_Title Slide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50"/>
          <p:cNvSpPr>
            <a:spLocks noGrp="1"/>
          </p:cNvSpPr>
          <p:nvPr>
            <p:ph type="pic" idx="2"/>
          </p:nvPr>
        </p:nvSpPr>
        <p:spPr>
          <a:xfrm>
            <a:off x="5026542" y="889000"/>
            <a:ext cx="7025758" cy="5465768"/>
          </a:xfrm>
          <a:prstGeom prst="rect">
            <a:avLst/>
          </a:prstGeom>
          <a:solidFill>
            <a:srgbClr val="E1E9EA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_Title Slide">
  <p:cSld name="9_Title Slid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5"/>
          <p:cNvSpPr>
            <a:spLocks noGrp="1"/>
          </p:cNvSpPr>
          <p:nvPr>
            <p:ph type="pic" idx="2"/>
          </p:nvPr>
        </p:nvSpPr>
        <p:spPr>
          <a:xfrm>
            <a:off x="588169" y="580345"/>
            <a:ext cx="11015662" cy="339725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0_Title Slide">
  <p:cSld name="30_Title Slide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51"/>
          <p:cNvSpPr>
            <a:spLocks noGrp="1"/>
          </p:cNvSpPr>
          <p:nvPr>
            <p:ph type="pic" idx="2"/>
          </p:nvPr>
        </p:nvSpPr>
        <p:spPr>
          <a:xfrm>
            <a:off x="0" y="781844"/>
            <a:ext cx="12192000" cy="5294312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2_Title Slide">
  <p:cSld name="32_Title Slide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52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6_Title Slide">
  <p:cSld name="26_Title Slide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53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8" name="Google Shape;118;p53"/>
          <p:cNvSpPr txBox="1">
            <a:spLocks noGrp="1"/>
          </p:cNvSpPr>
          <p:nvPr>
            <p:ph type="body" idx="1"/>
          </p:nvPr>
        </p:nvSpPr>
        <p:spPr>
          <a:xfrm>
            <a:off x="508001" y="1178427"/>
            <a:ext cx="11157817" cy="231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33"/>
              <a:buFont typeface="Arial"/>
              <a:buNone/>
              <a:defRPr sz="1333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9" name="Google Shape;119;p53"/>
          <p:cNvSpPr txBox="1">
            <a:spLocks noGrp="1"/>
          </p:cNvSpPr>
          <p:nvPr>
            <p:ph type="title"/>
          </p:nvPr>
        </p:nvSpPr>
        <p:spPr>
          <a:xfrm>
            <a:off x="508001" y="455085"/>
            <a:ext cx="11157817" cy="660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67"/>
              <a:buFont typeface="Roboto"/>
              <a:buNone/>
              <a:defRPr sz="4267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4_Title Slide">
  <p:cSld name="24_Title Slide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4"/>
          <p:cNvSpPr txBox="1">
            <a:spLocks noGrp="1"/>
          </p:cNvSpPr>
          <p:nvPr>
            <p:ph type="body" idx="1"/>
          </p:nvPr>
        </p:nvSpPr>
        <p:spPr>
          <a:xfrm>
            <a:off x="508001" y="1178427"/>
            <a:ext cx="11157817" cy="231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BFBFBF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BFBFB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33"/>
              <a:buFont typeface="Arial"/>
              <a:buNone/>
              <a:defRPr sz="1333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22" name="Google Shape;122;p54"/>
          <p:cNvSpPr txBox="1">
            <a:spLocks noGrp="1"/>
          </p:cNvSpPr>
          <p:nvPr>
            <p:ph type="title"/>
          </p:nvPr>
        </p:nvSpPr>
        <p:spPr>
          <a:xfrm>
            <a:off x="508001" y="455085"/>
            <a:ext cx="11157817" cy="660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4267"/>
              <a:buFont typeface="Roboto"/>
              <a:buNone/>
              <a:defRPr sz="4267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7_Title Slide">
  <p:cSld name="27_Title Slide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b7574d5ef3_5_262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>
              <a:alpha val="698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8_Title Slide">
  <p:cSld name="28_Title Slide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b7574d5ef3_5_534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>
              <a:alpha val="6980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Title Slide">
  <p:cSld name="8_Title Slide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6"/>
          <p:cNvSpPr>
            <a:spLocks noGrp="1"/>
          </p:cNvSpPr>
          <p:nvPr>
            <p:ph type="pic" idx="2"/>
          </p:nvPr>
        </p:nvSpPr>
        <p:spPr>
          <a:xfrm>
            <a:off x="7489371" y="0"/>
            <a:ext cx="4702629" cy="68580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_Title Slide">
  <p:cSld name="7_Title Slid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7"/>
          <p:cNvSpPr>
            <a:spLocks noGrp="1"/>
          </p:cNvSpPr>
          <p:nvPr>
            <p:ph type="pic" idx="2"/>
          </p:nvPr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Title Slide">
  <p:cSld name="6_Title Slide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8"/>
          <p:cNvSpPr>
            <a:spLocks noGrp="1"/>
          </p:cNvSpPr>
          <p:nvPr>
            <p:ph type="pic" idx="2"/>
          </p:nvPr>
        </p:nvSpPr>
        <p:spPr>
          <a:xfrm>
            <a:off x="7329487" y="0"/>
            <a:ext cx="4862513" cy="68580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Title Slide">
  <p:cSld name="5_Title Slide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9"/>
          <p:cNvSpPr>
            <a:spLocks noGrp="1"/>
          </p:cNvSpPr>
          <p:nvPr>
            <p:ph type="pic" idx="2"/>
          </p:nvPr>
        </p:nvSpPr>
        <p:spPr>
          <a:xfrm>
            <a:off x="6609761" y="1303502"/>
            <a:ext cx="4621907" cy="4250996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Title Slide">
  <p:cSld name="3_Title Slide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0"/>
          <p:cNvSpPr>
            <a:spLocks noGrp="1"/>
          </p:cNvSpPr>
          <p:nvPr>
            <p:ph type="pic" idx="2"/>
          </p:nvPr>
        </p:nvSpPr>
        <p:spPr>
          <a:xfrm>
            <a:off x="1320800" y="812800"/>
            <a:ext cx="3759200" cy="52324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  <a:effectLst>
            <a:outerShdw blurRad="469900" dist="279400" sx="96000" sy="96000" algn="l" rotWithShape="0">
              <a:srgbClr val="000000">
                <a:alpha val="26666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18" Type="http://schemas.openxmlformats.org/officeDocument/2006/relationships/slideLayout" Target="../slideLayouts/slideLayout40.xml"/><Relationship Id="rId3" Type="http://schemas.openxmlformats.org/officeDocument/2006/relationships/slideLayout" Target="../slideLayouts/slideLayout25.xml"/><Relationship Id="rId21" Type="http://schemas.openxmlformats.org/officeDocument/2006/relationships/slideLayout" Target="../slideLayouts/slideLayout43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39.xml"/><Relationship Id="rId2" Type="http://schemas.openxmlformats.org/officeDocument/2006/relationships/slideLayout" Target="../slideLayouts/slideLayout24.xml"/><Relationship Id="rId16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42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24" Type="http://schemas.openxmlformats.org/officeDocument/2006/relationships/theme" Target="../theme/theme2.xml"/><Relationship Id="rId5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7.xml"/><Relationship Id="rId23" Type="http://schemas.openxmlformats.org/officeDocument/2006/relationships/slideLayout" Target="../slideLayouts/slideLayout45.xml"/><Relationship Id="rId10" Type="http://schemas.openxmlformats.org/officeDocument/2006/relationships/slideLayout" Target="../slideLayouts/slideLayout32.xml"/><Relationship Id="rId19" Type="http://schemas.openxmlformats.org/officeDocument/2006/relationships/slideLayout" Target="../slideLayouts/slideLayout41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Relationship Id="rId22" Type="http://schemas.openxmlformats.org/officeDocument/2006/relationships/slideLayout" Target="../slideLayouts/slideLayout4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  <p:sldLayoutId id="2147483687" r:id="rId14"/>
    <p:sldLayoutId id="2147483688" r:id="rId15"/>
    <p:sldLayoutId id="2147483689" r:id="rId16"/>
    <p:sldLayoutId id="2147483690" r:id="rId17"/>
    <p:sldLayoutId id="2147483691" r:id="rId18"/>
    <p:sldLayoutId id="2147483692" r:id="rId19"/>
    <p:sldLayoutId id="2147483693" r:id="rId20"/>
    <p:sldLayoutId id="2147483694" r:id="rId21"/>
    <p:sldLayoutId id="2147483695" r:id="rId22"/>
    <p:sldLayoutId id="2147483696" r:id="rId2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2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jpeg"/><Relationship Id="rId4" Type="http://schemas.openxmlformats.org/officeDocument/2006/relationships/image" Target="../media/image15.jpeg"/><Relationship Id="rId9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Relationship Id="rId9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54;gb6f6fa0e72_1_0"/>
          <p:cNvSpPr/>
          <p:nvPr/>
        </p:nvSpPr>
        <p:spPr>
          <a:xfrm rot="5400000">
            <a:off x="4800599" y="-533400"/>
            <a:ext cx="2590801" cy="12192001"/>
          </a:xfrm>
          <a:prstGeom prst="rect">
            <a:avLst/>
          </a:prstGeom>
          <a:solidFill>
            <a:srgbClr val="023A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ru-RU" sz="1400" b="0" i="0" u="none" strike="noStrike" cap="none" dirty="0">
              <a:solidFill>
                <a:srgbClr val="000000"/>
              </a:solidFill>
              <a:latin typeface="+mj-lt"/>
              <a:ea typeface="Arial"/>
              <a:cs typeface="Arial"/>
              <a:sym typeface="Arial"/>
            </a:endParaRPr>
          </a:p>
        </p:txBody>
      </p:sp>
      <p:pic>
        <p:nvPicPr>
          <p:cNvPr id="25" name="Рисунок 24"/>
          <p:cNvPicPr>
            <a:picLocks noChangeAspect="1"/>
          </p:cNvPicPr>
          <p:nvPr/>
        </p:nvPicPr>
        <p:blipFill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82" t="5308" r="36158" b="40926"/>
          <a:stretch>
            <a:fillRect/>
          </a:stretch>
        </p:blipFill>
        <p:spPr>
          <a:xfrm>
            <a:off x="5777610" y="0"/>
            <a:ext cx="6414390" cy="4267200"/>
          </a:xfrm>
          <a:prstGeom prst="rect">
            <a:avLst/>
          </a:prstGeom>
        </p:spPr>
      </p:pic>
      <p:pic>
        <p:nvPicPr>
          <p:cNvPr id="1026" name="Picture 2" descr="C:\Users\Софья\Desktop\Приоритет 2030\ru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0287935" y="5424732"/>
            <a:ext cx="1179095" cy="732133"/>
          </a:xfrm>
          <a:prstGeom prst="rect">
            <a:avLst/>
          </a:prstGeom>
          <a:noFill/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F7C157FE-C021-45B8-A0ED-7E8CD90FE7A9}"/>
              </a:ext>
            </a:extLst>
          </p:cNvPr>
          <p:cNvSpPr/>
          <p:nvPr/>
        </p:nvSpPr>
        <p:spPr>
          <a:xfrm>
            <a:off x="396646" y="5100936"/>
            <a:ext cx="889184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800" i="1" spc="-5" dirty="0">
                <a:solidFill>
                  <a:srgbClr val="FFFFFF"/>
                </a:solidFill>
                <a:latin typeface="Arial"/>
                <a:cs typeface="Arial"/>
              </a:rPr>
              <a:t>Выполнил</a:t>
            </a:r>
            <a:r>
              <a:rPr lang="ru-RU" sz="1800" i="1" spc="-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ru-RU" sz="1800" i="1" spc="-5" dirty="0">
                <a:solidFill>
                  <a:srgbClr val="FFFFFF"/>
                </a:solidFill>
                <a:latin typeface="Arial"/>
                <a:cs typeface="Arial"/>
              </a:rPr>
              <a:t>студент</a:t>
            </a:r>
            <a:r>
              <a:rPr lang="ru-RU" sz="1800" i="1" dirty="0">
                <a:solidFill>
                  <a:srgbClr val="FFFFFF"/>
                </a:solidFill>
                <a:latin typeface="Arial"/>
                <a:cs typeface="Arial"/>
              </a:rPr>
              <a:t> гр.</a:t>
            </a:r>
            <a:r>
              <a:rPr lang="ru-RU" sz="1800" i="1" dirty="0">
                <a:solidFill>
                  <a:schemeClr val="bg1"/>
                </a:solidFill>
                <a:latin typeface="+mj-lt"/>
                <a:ea typeface="Roboto" pitchFamily="2" charset="0"/>
                <a:sym typeface="Calibri"/>
              </a:rPr>
              <a:t> Б9120-09.03.04прогин</a:t>
            </a:r>
          </a:p>
          <a:p>
            <a:r>
              <a:rPr lang="ru-RU" sz="1800" b="1" i="1" dirty="0">
                <a:solidFill>
                  <a:schemeClr val="bg1"/>
                </a:solidFill>
                <a:latin typeface="+mj-lt"/>
                <a:ea typeface="Roboto" pitchFamily="2" charset="0"/>
                <a:sym typeface="Calibri"/>
              </a:rPr>
              <a:t>Фень Евгения Вадимовна</a:t>
            </a:r>
            <a:endParaRPr lang="ru-RU" sz="1800" i="1" dirty="0">
              <a:solidFill>
                <a:schemeClr val="bg1"/>
              </a:solidFill>
              <a:latin typeface="+mj-lt"/>
              <a:ea typeface="Roboto" pitchFamily="2" charset="0"/>
              <a:sym typeface="Calibri"/>
            </a:endParaRPr>
          </a:p>
          <a:p>
            <a:pPr lvl="0"/>
            <a:r>
              <a:rPr lang="ru-RU" sz="1800" b="1" i="1" dirty="0">
                <a:solidFill>
                  <a:schemeClr val="bg1"/>
                </a:solidFill>
                <a:latin typeface="+mj-lt"/>
                <a:ea typeface="Roboto" pitchFamily="2" charset="0"/>
                <a:sym typeface="Calibri"/>
              </a:rPr>
              <a:t>Руководитель: </a:t>
            </a:r>
            <a:r>
              <a:rPr lang="ru-RU" sz="1800" i="1" spc="-10" dirty="0">
                <a:solidFill>
                  <a:srgbClr val="FFFFFF"/>
                </a:solidFill>
                <a:latin typeface="Arial"/>
                <a:cs typeface="Arial"/>
              </a:rPr>
              <a:t>ассистент</a:t>
            </a:r>
            <a:r>
              <a:rPr lang="ru-RU" sz="1800" i="1" spc="-5" dirty="0">
                <a:solidFill>
                  <a:srgbClr val="FFFFFF"/>
                </a:solidFill>
                <a:latin typeface="Arial"/>
                <a:cs typeface="Arial"/>
              </a:rPr>
              <a:t> департамента</a:t>
            </a:r>
            <a:r>
              <a:rPr lang="ru-RU" sz="1800" i="1" spc="4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ru-RU" sz="1800" i="1" spc="-5" dirty="0" err="1">
                <a:solidFill>
                  <a:srgbClr val="FFFFFF"/>
                </a:solidFill>
                <a:latin typeface="Arial"/>
                <a:cs typeface="Arial"/>
              </a:rPr>
              <a:t>ПИиИИ</a:t>
            </a:r>
            <a:r>
              <a:rPr lang="ru-RU" sz="1800" i="1" spc="-5" dirty="0">
                <a:solidFill>
                  <a:srgbClr val="FFFFFF"/>
                </a:solidFill>
                <a:latin typeface="Arial"/>
                <a:cs typeface="Arial"/>
              </a:rPr>
              <a:t>,</a:t>
            </a:r>
            <a:r>
              <a:rPr lang="ru-RU" sz="1800" i="1" dirty="0">
                <a:solidFill>
                  <a:srgbClr val="FFFFFF"/>
                </a:solidFill>
                <a:latin typeface="Arial"/>
                <a:cs typeface="Arial"/>
              </a:rPr>
              <a:t> Е.М.</a:t>
            </a:r>
            <a:r>
              <a:rPr lang="ru-RU" sz="1800" i="1" spc="-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ru-RU" sz="1800" i="1" spc="-5" dirty="0">
                <a:solidFill>
                  <a:srgbClr val="FFFFFF"/>
                </a:solidFill>
                <a:latin typeface="Arial"/>
                <a:cs typeface="Arial"/>
              </a:rPr>
              <a:t>Логачев</a:t>
            </a:r>
            <a:endParaRPr lang="ru-RU" sz="1800" i="1" dirty="0">
              <a:solidFill>
                <a:schemeClr val="bg1"/>
              </a:solidFill>
              <a:latin typeface="+mj-lt"/>
              <a:ea typeface="Roboto" pitchFamily="2" charset="0"/>
              <a:sym typeface="Calibri"/>
            </a:endParaRP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1EB4197-7888-4B6B-A423-9EFFA379FE9E}"/>
              </a:ext>
            </a:extLst>
          </p:cNvPr>
          <p:cNvSpPr/>
          <p:nvPr/>
        </p:nvSpPr>
        <p:spPr>
          <a:xfrm>
            <a:off x="396646" y="1202714"/>
            <a:ext cx="5424873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200" b="1" dirty="0">
                <a:solidFill>
                  <a:srgbClr val="1F497D"/>
                </a:solidFill>
                <a:latin typeface="+mj-lt"/>
                <a:ea typeface="Roboto" pitchFamily="2" charset="0"/>
                <a:sym typeface="Calibri"/>
              </a:rPr>
              <a:t>Построение трехмерной модели подводного трубопровода при помощи подводного автономного аппарата</a:t>
            </a:r>
          </a:p>
        </p:txBody>
      </p:sp>
      <p:sp>
        <p:nvSpPr>
          <p:cNvPr id="2" name="object 8">
            <a:extLst>
              <a:ext uri="{FF2B5EF4-FFF2-40B4-BE49-F238E27FC236}">
                <a16:creationId xmlns:a16="http://schemas.microsoft.com/office/drawing/2014/main" id="{D5F69EC4-A795-93BA-74EA-2651B46B387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96646" y="358902"/>
            <a:ext cx="453771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1800" b="0" i="1" spc="-10" dirty="0">
                <a:solidFill>
                  <a:srgbClr val="1F487C"/>
                </a:solidFill>
                <a:latin typeface="Arial"/>
                <a:cs typeface="Arial"/>
              </a:rPr>
              <a:t>Департамент</a:t>
            </a:r>
            <a:r>
              <a:rPr sz="1800" b="0" i="1" spc="-5" dirty="0">
                <a:solidFill>
                  <a:srgbClr val="1F487C"/>
                </a:solidFill>
                <a:latin typeface="Arial"/>
                <a:cs typeface="Arial"/>
              </a:rPr>
              <a:t> программной</a:t>
            </a:r>
            <a:r>
              <a:rPr sz="1800" b="0" i="1" dirty="0">
                <a:solidFill>
                  <a:srgbClr val="1F487C"/>
                </a:solidFill>
                <a:latin typeface="Arial"/>
                <a:cs typeface="Arial"/>
              </a:rPr>
              <a:t> </a:t>
            </a:r>
            <a:r>
              <a:rPr sz="1800" b="0" i="1" spc="-5" dirty="0">
                <a:solidFill>
                  <a:srgbClr val="1F487C"/>
                </a:solidFill>
                <a:latin typeface="Arial"/>
                <a:cs typeface="Arial"/>
              </a:rPr>
              <a:t>инженерии</a:t>
            </a:r>
            <a:r>
              <a:rPr sz="1800" b="0" i="1" spc="-15" dirty="0">
                <a:solidFill>
                  <a:srgbClr val="1F487C"/>
                </a:solidFill>
                <a:latin typeface="Arial"/>
                <a:cs typeface="Arial"/>
              </a:rPr>
              <a:t> </a:t>
            </a:r>
            <a:r>
              <a:rPr sz="1800" b="0" i="1" dirty="0">
                <a:solidFill>
                  <a:srgbClr val="1F487C"/>
                </a:solidFill>
                <a:latin typeface="Arial"/>
                <a:cs typeface="Arial"/>
              </a:rPr>
              <a:t>и </a:t>
            </a:r>
            <a:r>
              <a:rPr sz="1800" b="0" i="1" spc="-484" dirty="0">
                <a:solidFill>
                  <a:srgbClr val="1F487C"/>
                </a:solidFill>
                <a:latin typeface="Arial"/>
                <a:cs typeface="Arial"/>
              </a:rPr>
              <a:t> </a:t>
            </a:r>
            <a:r>
              <a:rPr sz="1800" b="0" i="1" spc="-5" dirty="0">
                <a:solidFill>
                  <a:srgbClr val="1F487C"/>
                </a:solidFill>
                <a:latin typeface="Arial"/>
                <a:cs typeface="Arial"/>
              </a:rPr>
              <a:t>искусственного</a:t>
            </a:r>
            <a:r>
              <a:rPr sz="1800" b="0" i="1" dirty="0">
                <a:solidFill>
                  <a:srgbClr val="1F487C"/>
                </a:solidFill>
                <a:latin typeface="Arial"/>
                <a:cs typeface="Arial"/>
              </a:rPr>
              <a:t> </a:t>
            </a:r>
            <a:r>
              <a:rPr sz="1800" b="0" i="1" spc="-10" dirty="0">
                <a:solidFill>
                  <a:srgbClr val="1F487C"/>
                </a:solidFill>
                <a:latin typeface="Arial"/>
                <a:cs typeface="Arial"/>
              </a:rPr>
              <a:t>интеллекта</a:t>
            </a:r>
            <a:endParaRPr sz="18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20679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20444F-E35D-5384-C4A6-E57363FA3C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CF889FA9-5629-3319-3490-4B15D18C7F42}"/>
              </a:ext>
            </a:extLst>
          </p:cNvPr>
          <p:cNvGrpSpPr/>
          <p:nvPr/>
        </p:nvGrpSpPr>
        <p:grpSpPr>
          <a:xfrm>
            <a:off x="195940" y="6157745"/>
            <a:ext cx="513035" cy="513034"/>
            <a:chOff x="1261434" y="1228635"/>
            <a:chExt cx="937667" cy="937666"/>
          </a:xfrm>
        </p:grpSpPr>
        <p:sp>
          <p:nvSpPr>
            <p:cNvPr id="5" name="Овал 4">
              <a:extLst>
                <a:ext uri="{FF2B5EF4-FFF2-40B4-BE49-F238E27FC236}">
                  <a16:creationId xmlns:a16="http://schemas.microsoft.com/office/drawing/2014/main" id="{8B75563F-E52A-A267-9C90-94CA24A1350F}"/>
                </a:ext>
              </a:extLst>
            </p:cNvPr>
            <p:cNvSpPr/>
            <p:nvPr/>
          </p:nvSpPr>
          <p:spPr>
            <a:xfrm>
              <a:off x="1261434" y="1228635"/>
              <a:ext cx="937667" cy="937666"/>
            </a:xfrm>
            <a:prstGeom prst="ellipse">
              <a:avLst/>
            </a:prstGeom>
            <a:solidFill>
              <a:srgbClr val="699BC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pic>
          <p:nvPicPr>
            <p:cNvPr id="6" name="Рисунок 5">
              <a:extLst>
                <a:ext uri="{FF2B5EF4-FFF2-40B4-BE49-F238E27FC236}">
                  <a16:creationId xmlns:a16="http://schemas.microsoft.com/office/drawing/2014/main" id="{16BC8B5B-DC77-792A-D877-5B411240DAD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66639" b="1303"/>
            <a:stretch/>
          </p:blipFill>
          <p:spPr>
            <a:xfrm>
              <a:off x="1567979" y="1399380"/>
              <a:ext cx="324578" cy="596177"/>
            </a:xfrm>
            <a:prstGeom prst="rect">
              <a:avLst/>
            </a:prstGeom>
          </p:spPr>
        </p:pic>
      </p:grpSp>
      <p:sp>
        <p:nvSpPr>
          <p:cNvPr id="2" name="object 2">
            <a:extLst>
              <a:ext uri="{FF2B5EF4-FFF2-40B4-BE49-F238E27FC236}">
                <a16:creationId xmlns:a16="http://schemas.microsoft.com/office/drawing/2014/main" id="{6A049D73-C441-F615-898E-1F0CA39605BE}"/>
              </a:ext>
            </a:extLst>
          </p:cNvPr>
          <p:cNvSpPr txBox="1"/>
          <p:nvPr/>
        </p:nvSpPr>
        <p:spPr>
          <a:xfrm>
            <a:off x="263525" y="372225"/>
            <a:ext cx="6218555" cy="25840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-5" dirty="0">
                <a:latin typeface="+mj-lt"/>
                <a:cs typeface="Microsoft Sans Serif"/>
              </a:rPr>
              <a:t>2.</a:t>
            </a:r>
            <a:r>
              <a:rPr sz="1600" spc="15" dirty="0">
                <a:latin typeface="+mj-lt"/>
                <a:cs typeface="Microsoft Sans Serif"/>
              </a:rPr>
              <a:t> </a:t>
            </a:r>
            <a:r>
              <a:rPr sz="1600" spc="-30" dirty="0">
                <a:latin typeface="+mj-lt"/>
                <a:cs typeface="Microsoft Sans Serif"/>
              </a:rPr>
              <a:t>АНАЛИЗ</a:t>
            </a:r>
            <a:r>
              <a:rPr sz="1600" spc="10" dirty="0">
                <a:latin typeface="+mj-lt"/>
                <a:cs typeface="Microsoft Sans Serif"/>
              </a:rPr>
              <a:t> </a:t>
            </a:r>
            <a:r>
              <a:rPr sz="1600" spc="-20" dirty="0">
                <a:latin typeface="+mj-lt"/>
                <a:cs typeface="Microsoft Sans Serif"/>
              </a:rPr>
              <a:t>ПРЕДМЕТНОЙ</a:t>
            </a:r>
            <a:r>
              <a:rPr sz="1600" spc="25" dirty="0">
                <a:latin typeface="+mj-lt"/>
                <a:cs typeface="Microsoft Sans Serif"/>
              </a:rPr>
              <a:t> </a:t>
            </a:r>
            <a:r>
              <a:rPr sz="1600" spc="-20" dirty="0">
                <a:latin typeface="+mj-lt"/>
                <a:cs typeface="Microsoft Sans Serif"/>
              </a:rPr>
              <a:t>ОБЛАСТИ</a:t>
            </a:r>
            <a:r>
              <a:rPr sz="1600" spc="40" dirty="0">
                <a:latin typeface="+mj-lt"/>
                <a:cs typeface="Microsoft Sans Serif"/>
              </a:rPr>
              <a:t> </a:t>
            </a:r>
            <a:r>
              <a:rPr sz="1600" spc="-10" dirty="0">
                <a:latin typeface="+mj-lt"/>
                <a:cs typeface="Microsoft Sans Serif"/>
              </a:rPr>
              <a:t>И</a:t>
            </a:r>
            <a:r>
              <a:rPr sz="1600" spc="25" dirty="0">
                <a:latin typeface="+mj-lt"/>
                <a:cs typeface="Microsoft Sans Serif"/>
              </a:rPr>
              <a:t> </a:t>
            </a:r>
            <a:r>
              <a:rPr sz="1600" spc="-5" dirty="0">
                <a:latin typeface="+mj-lt"/>
                <a:cs typeface="Microsoft Sans Serif"/>
              </a:rPr>
              <a:t>ПОСТРОЕНИЕ</a:t>
            </a:r>
            <a:r>
              <a:rPr sz="1600" spc="25" dirty="0">
                <a:latin typeface="+mj-lt"/>
                <a:cs typeface="Microsoft Sans Serif"/>
              </a:rPr>
              <a:t> </a:t>
            </a:r>
            <a:r>
              <a:rPr sz="1600" spc="-45" dirty="0">
                <a:latin typeface="+mj-lt"/>
                <a:cs typeface="Microsoft Sans Serif"/>
              </a:rPr>
              <a:t>МОДЕЛИ</a:t>
            </a:r>
            <a:endParaRPr sz="1600" dirty="0">
              <a:latin typeface="+mj-lt"/>
              <a:cs typeface="Microsoft Sans Serif"/>
            </a:endParaRP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BF8CBE54-9098-9AAD-AEDD-630B5919F34A}"/>
              </a:ext>
            </a:extLst>
          </p:cNvPr>
          <p:cNvSpPr txBox="1">
            <a:spLocks/>
          </p:cNvSpPr>
          <p:nvPr/>
        </p:nvSpPr>
        <p:spPr>
          <a:xfrm>
            <a:off x="263525" y="647204"/>
            <a:ext cx="10128704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">
              <a:spcBef>
                <a:spcPts val="105"/>
              </a:spcBef>
            </a:pPr>
            <a:r>
              <a:rPr lang="ru-RU" sz="2000" b="1" dirty="0"/>
              <a:t>МОДЕЛЬ ПРЕОБРАЗОВАНИЙ. ФИЛЬТРАЦИЯ ОБЛАКА ТОЧЕК</a:t>
            </a:r>
            <a:endParaRPr lang="ru-RU" sz="2000" b="1" spc="-5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181DFD-5A05-5FFC-1281-87A365F352FB}"/>
              </a:ext>
            </a:extLst>
          </p:cNvPr>
          <p:cNvSpPr txBox="1"/>
          <p:nvPr/>
        </p:nvSpPr>
        <p:spPr>
          <a:xfrm>
            <a:off x="3962400" y="3364999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CBEDB7F-FB12-1C8B-D69E-4107506E169A}"/>
              </a:ext>
            </a:extLst>
          </p:cNvPr>
          <p:cNvSpPr txBox="1"/>
          <p:nvPr/>
        </p:nvSpPr>
        <p:spPr>
          <a:xfrm>
            <a:off x="1108891" y="2096610"/>
            <a:ext cx="9974217" cy="4160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Для пикселя p и множества соседних пикселей N(p) фильтрация определяется следующим образом: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CA5EC867-3146-F1BB-6E55-B2D5E4F7B397}"/>
                  </a:ext>
                </a:extLst>
              </p:cNvPr>
              <p:cNvSpPr txBox="1"/>
              <p:nvPr/>
            </p:nvSpPr>
            <p:spPr>
              <a:xfrm>
                <a:off x="2757714" y="2881192"/>
                <a:ext cx="6096000" cy="75001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1800" i="1" smtClean="0">
                          <a:latin typeface="Cambria Math" panose="02040503050406030204" pitchFamily="18" charset="0"/>
                        </a:rPr>
                        <m:t>𝐼</m:t>
                      </m:r>
                      <m:d>
                        <m:dPr>
                          <m:ctrlPr>
                            <a:rPr lang="ru-RU" sz="18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u-RU" sz="1800" i="1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d>
                      <m:r>
                        <a:rPr lang="ru-RU" sz="1800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ru-RU" sz="18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limLoc m:val="subSup"/>
                              <m:supHide m:val="on"/>
                              <m:ctrlPr>
                                <a:rPr lang="ru-RU" sz="18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800" i="1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  <m:r>
                                <a:rPr lang="ru-RU" sz="1800" i="0">
                                  <a:latin typeface="Cambria Math" panose="02040503050406030204" pitchFamily="18" charset="0"/>
                                </a:rPr>
                                <m:t>∈</m:t>
                              </m:r>
                              <m:r>
                                <a:rPr lang="ru-RU" sz="1800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  <m:d>
                                <m:dPr>
                                  <m:ctrlPr>
                                    <a:rPr lang="ru-RU" sz="18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ru-RU" sz="18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</m:d>
                            </m:sub>
                            <m:sup/>
                            <m:e>
                              <m:sSub>
                                <m:sSubPr>
                                  <m:ctrlPr>
                                    <a:rPr lang="ru-RU" sz="180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800" i="1">
                                      <a:latin typeface="Cambria Math" panose="02040503050406030204" pitchFamily="18" charset="0"/>
                                    </a:rPr>
                                    <m:t>𝑊</m:t>
                                  </m:r>
                                </m:e>
                                <m:sub>
                                  <m:r>
                                    <a:rPr lang="ru-RU" sz="1800" i="1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ru-RU" sz="180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ru-RU" sz="18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  <m:r>
                                    <a:rPr lang="ru-RU" sz="1800" i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ru-RU" sz="1800" i="1"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</m:d>
                              <m:sSub>
                                <m:sSubPr>
                                  <m:ctrlPr>
                                    <a:rPr lang="ru-RU" sz="180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800" i="1">
                                      <a:latin typeface="Cambria Math" panose="02040503050406030204" pitchFamily="18" charset="0"/>
                                    </a:rPr>
                                    <m:t>𝑊</m:t>
                                  </m:r>
                                </m:e>
                                <m:sub>
                                  <m:r>
                                    <a:rPr lang="ru-RU" sz="1800" i="1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ru-RU" sz="180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ru-RU" sz="18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  <m:r>
                                    <a:rPr lang="ru-RU" sz="1800" i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ru-RU" sz="1800" i="1"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</m:d>
                              <m:r>
                                <a:rPr lang="ru-RU" sz="1800" i="1">
                                  <a:latin typeface="Cambria Math" panose="02040503050406030204" pitchFamily="18" charset="0"/>
                                </a:rPr>
                                <m:t>𝐼</m:t>
                              </m:r>
                              <m:d>
                                <m:dPr>
                                  <m:ctrlPr>
                                    <a:rPr lang="ru-RU" sz="18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ru-RU" sz="18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</m:d>
                            </m:e>
                          </m:nary>
                        </m:num>
                        <m:den>
                          <m:nary>
                            <m:naryPr>
                              <m:chr m:val="∑"/>
                              <m:limLoc m:val="subSup"/>
                              <m:supHide m:val="on"/>
                              <m:ctrlPr>
                                <a:rPr lang="ru-RU" sz="18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800" i="1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  <m:r>
                                <a:rPr lang="ru-RU" sz="1800" i="0">
                                  <a:latin typeface="Cambria Math" panose="02040503050406030204" pitchFamily="18" charset="0"/>
                                </a:rPr>
                                <m:t>∈</m:t>
                              </m:r>
                              <m:r>
                                <a:rPr lang="ru-RU" sz="1800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  <m:d>
                                <m:dPr>
                                  <m:ctrlPr>
                                    <a:rPr lang="ru-RU" sz="18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ru-RU" sz="18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</m:d>
                            </m:sub>
                            <m:sup/>
                            <m:e>
                              <m:sSub>
                                <m:sSubPr>
                                  <m:ctrlPr>
                                    <a:rPr lang="ru-RU" sz="180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800" i="1">
                                      <a:latin typeface="Cambria Math" panose="02040503050406030204" pitchFamily="18" charset="0"/>
                                    </a:rPr>
                                    <m:t>𝑊</m:t>
                                  </m:r>
                                </m:e>
                                <m:sub>
                                  <m:r>
                                    <a:rPr lang="ru-RU" sz="1800" i="1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sub>
                              </m:sSub>
                              <m:d>
                                <m:dPr>
                                  <m:sepChr m:val=","/>
                                  <m:ctrlPr>
                                    <a:rPr lang="ru-RU" sz="18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ru-RU" sz="18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e>
                                  <m:r>
                                    <a:rPr lang="ru-RU" sz="1800" i="1"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</m:d>
                              <m:sSub>
                                <m:sSubPr>
                                  <m:ctrlPr>
                                    <a:rPr lang="ru-RU" sz="180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800" i="1">
                                      <a:latin typeface="Cambria Math" panose="02040503050406030204" pitchFamily="18" charset="0"/>
                                    </a:rPr>
                                    <m:t>𝑊</m:t>
                                  </m:r>
                                </m:e>
                                <m:sub>
                                  <m:r>
                                    <a:rPr lang="ru-RU" sz="1800" i="1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sub>
                              </m:sSub>
                              <m:d>
                                <m:dPr>
                                  <m:sepChr m:val=","/>
                                  <m:ctrlPr>
                                    <a:rPr lang="ru-RU" sz="18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ru-RU" sz="18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e>
                                  <m:r>
                                    <a:rPr lang="ru-RU" sz="1800" i="1"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</m:d>
                            </m:e>
                          </m:nary>
                        </m:den>
                      </m:f>
                    </m:oMath>
                  </m:oMathPara>
                </a14:m>
                <a:endParaRPr lang="ru-RU" sz="18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CA5EC867-3146-F1BB-6E55-B2D5E4F7B39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57714" y="2881192"/>
                <a:ext cx="6096000" cy="75001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FD49F16-250D-537D-F0A3-9A8352F40E86}"/>
                  </a:ext>
                </a:extLst>
              </p:cNvPr>
              <p:cNvSpPr txBox="1"/>
              <p:nvPr/>
            </p:nvSpPr>
            <p:spPr>
              <a:xfrm>
                <a:off x="1108892" y="3868995"/>
                <a:ext cx="9974216" cy="41601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50000"/>
                  </a:lnSpc>
                </a:pPr>
                <a:r>
                  <a:rPr lang="ru-RU" sz="1600" dirty="0">
                    <a:effectLst/>
                    <a:latin typeface="+mj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где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6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𝑊</m:t>
                        </m:r>
                      </m:e>
                      <m:sub>
                        <m:r>
                          <a:rPr lang="ru-RU" sz="16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𝑐</m:t>
                        </m:r>
                      </m:sub>
                    </m:sSub>
                    <m:r>
                      <a:rPr lang="ru-RU" sz="16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ru-RU" sz="16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𝑝</m:t>
                    </m:r>
                    <m:r>
                      <a:rPr lang="ru-RU" sz="16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,</m:t>
                    </m:r>
                    <m:r>
                      <a:rPr lang="ru-RU" sz="16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𝑢</m:t>
                    </m:r>
                    <m:r>
                      <a:rPr lang="ru-RU" sz="16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ru-RU" sz="1600" dirty="0">
                    <a:effectLst/>
                    <a:latin typeface="+mj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– мера близости между пикселями p и u,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6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𝑊</m:t>
                        </m:r>
                      </m:e>
                      <m:sub>
                        <m:r>
                          <a:rPr lang="ru-RU" sz="16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𝑠</m:t>
                        </m:r>
                      </m:sub>
                    </m:sSub>
                    <m:r>
                      <a:rPr lang="ru-RU" sz="16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ru-RU" sz="16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𝑝</m:t>
                    </m:r>
                    <m:r>
                      <a:rPr lang="ru-RU" sz="16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,</m:t>
                    </m:r>
                    <m:r>
                      <a:rPr lang="ru-RU" sz="16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𝑢</m:t>
                    </m:r>
                    <m:r>
                      <a:rPr lang="ru-RU" sz="16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ru-RU" sz="1600" dirty="0">
                    <a:effectLst/>
                    <a:latin typeface="+mj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 – мера схожести между пикселями p и u. 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FD49F16-250D-537D-F0A3-9A8352F40E8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08892" y="3868995"/>
                <a:ext cx="9974216" cy="416011"/>
              </a:xfrm>
              <a:prstGeom prst="rect">
                <a:avLst/>
              </a:prstGeom>
              <a:blipFill>
                <a:blip r:embed="rId5"/>
                <a:stretch>
                  <a:fillRect l="-367" b="-1911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6A271537-D36E-CEBC-C961-9B7E17226686}"/>
                  </a:ext>
                </a:extLst>
              </p:cNvPr>
              <p:cNvSpPr txBox="1"/>
              <p:nvPr/>
            </p:nvSpPr>
            <p:spPr>
              <a:xfrm>
                <a:off x="1108891" y="4524529"/>
                <a:ext cx="9974216" cy="41601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50000"/>
                  </a:lnSpc>
                </a:pPr>
                <a:r>
                  <a:rPr lang="ru-RU" sz="1600" dirty="0">
                    <a:effectLst/>
                    <a:latin typeface="+mj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В случае облака точек: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6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𝑊</m:t>
                        </m:r>
                      </m:e>
                      <m:sub>
                        <m:r>
                          <a:rPr lang="ru-RU" sz="16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𝑐</m:t>
                        </m:r>
                      </m:sub>
                    </m:sSub>
                    <m:r>
                      <a:rPr lang="ru-RU" sz="16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ru-RU" sz="16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𝑝</m:t>
                    </m:r>
                    <m:r>
                      <a:rPr lang="ru-RU" sz="16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,</m:t>
                    </m:r>
                    <m:r>
                      <a:rPr lang="ru-RU" sz="16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𝑢</m:t>
                    </m:r>
                    <m:r>
                      <a:rPr lang="ru-RU" sz="16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ru-RU" sz="1600" dirty="0">
                    <a:effectLst/>
                    <a:latin typeface="+mj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– расстояние между точками p и u, </a:t>
                </a: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6A271537-D36E-CEBC-C961-9B7E1722668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08891" y="4524529"/>
                <a:ext cx="9974216" cy="416011"/>
              </a:xfrm>
              <a:prstGeom prst="rect">
                <a:avLst/>
              </a:prstGeom>
              <a:blipFill>
                <a:blip r:embed="rId6"/>
                <a:stretch>
                  <a:fillRect l="-367" b="-1911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924290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746314-E3BD-1FE1-AD00-8A777DF4EB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E622DABF-3411-02E8-A29B-E7B60A4996CF}"/>
              </a:ext>
            </a:extLst>
          </p:cNvPr>
          <p:cNvGrpSpPr/>
          <p:nvPr/>
        </p:nvGrpSpPr>
        <p:grpSpPr>
          <a:xfrm>
            <a:off x="195940" y="6157745"/>
            <a:ext cx="513035" cy="513034"/>
            <a:chOff x="1261434" y="1228635"/>
            <a:chExt cx="937667" cy="937666"/>
          </a:xfrm>
        </p:grpSpPr>
        <p:sp>
          <p:nvSpPr>
            <p:cNvPr id="5" name="Овал 4">
              <a:extLst>
                <a:ext uri="{FF2B5EF4-FFF2-40B4-BE49-F238E27FC236}">
                  <a16:creationId xmlns:a16="http://schemas.microsoft.com/office/drawing/2014/main" id="{8C56555A-A2DF-B712-255B-4422849E57FB}"/>
                </a:ext>
              </a:extLst>
            </p:cNvPr>
            <p:cNvSpPr/>
            <p:nvPr/>
          </p:nvSpPr>
          <p:spPr>
            <a:xfrm>
              <a:off x="1261434" y="1228635"/>
              <a:ext cx="937667" cy="937666"/>
            </a:xfrm>
            <a:prstGeom prst="ellipse">
              <a:avLst/>
            </a:prstGeom>
            <a:solidFill>
              <a:srgbClr val="699BC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latin typeface="+mj-lt"/>
              </a:endParaRPr>
            </a:p>
          </p:txBody>
        </p:sp>
        <p:pic>
          <p:nvPicPr>
            <p:cNvPr id="6" name="Рисунок 5">
              <a:extLst>
                <a:ext uri="{FF2B5EF4-FFF2-40B4-BE49-F238E27FC236}">
                  <a16:creationId xmlns:a16="http://schemas.microsoft.com/office/drawing/2014/main" id="{25CB961C-DAE1-1B79-E6E4-E4A5DB8849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66639" b="1303"/>
            <a:stretch/>
          </p:blipFill>
          <p:spPr>
            <a:xfrm>
              <a:off x="1567979" y="1399380"/>
              <a:ext cx="324578" cy="596177"/>
            </a:xfrm>
            <a:prstGeom prst="rect">
              <a:avLst/>
            </a:prstGeom>
          </p:spPr>
        </p:pic>
      </p:grpSp>
      <p:sp>
        <p:nvSpPr>
          <p:cNvPr id="2" name="object 2">
            <a:extLst>
              <a:ext uri="{FF2B5EF4-FFF2-40B4-BE49-F238E27FC236}">
                <a16:creationId xmlns:a16="http://schemas.microsoft.com/office/drawing/2014/main" id="{5C4994B1-CAE2-8DC3-EFF9-C9DBF055E972}"/>
              </a:ext>
            </a:extLst>
          </p:cNvPr>
          <p:cNvSpPr txBox="1"/>
          <p:nvPr/>
        </p:nvSpPr>
        <p:spPr>
          <a:xfrm>
            <a:off x="263525" y="372225"/>
            <a:ext cx="6218555" cy="25840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-5" dirty="0">
                <a:latin typeface="+mj-lt"/>
                <a:cs typeface="Microsoft Sans Serif"/>
              </a:rPr>
              <a:t>2.</a:t>
            </a:r>
            <a:r>
              <a:rPr sz="1600" spc="15" dirty="0">
                <a:latin typeface="+mj-lt"/>
                <a:cs typeface="Microsoft Sans Serif"/>
              </a:rPr>
              <a:t> </a:t>
            </a:r>
            <a:r>
              <a:rPr sz="1600" spc="-30" dirty="0">
                <a:latin typeface="+mj-lt"/>
                <a:cs typeface="Microsoft Sans Serif"/>
              </a:rPr>
              <a:t>АНАЛИЗ</a:t>
            </a:r>
            <a:r>
              <a:rPr sz="1600" spc="10" dirty="0">
                <a:latin typeface="+mj-lt"/>
                <a:cs typeface="Microsoft Sans Serif"/>
              </a:rPr>
              <a:t> </a:t>
            </a:r>
            <a:r>
              <a:rPr sz="1600" spc="-20" dirty="0">
                <a:latin typeface="+mj-lt"/>
                <a:cs typeface="Microsoft Sans Serif"/>
              </a:rPr>
              <a:t>ПРЕДМЕТНОЙ</a:t>
            </a:r>
            <a:r>
              <a:rPr sz="1600" spc="25" dirty="0">
                <a:latin typeface="+mj-lt"/>
                <a:cs typeface="Microsoft Sans Serif"/>
              </a:rPr>
              <a:t> </a:t>
            </a:r>
            <a:r>
              <a:rPr sz="1600" spc="-20" dirty="0">
                <a:latin typeface="+mj-lt"/>
                <a:cs typeface="Microsoft Sans Serif"/>
              </a:rPr>
              <a:t>ОБЛАСТИ</a:t>
            </a:r>
            <a:r>
              <a:rPr sz="1600" spc="40" dirty="0">
                <a:latin typeface="+mj-lt"/>
                <a:cs typeface="Microsoft Sans Serif"/>
              </a:rPr>
              <a:t> </a:t>
            </a:r>
            <a:r>
              <a:rPr sz="1600" spc="-10" dirty="0">
                <a:latin typeface="+mj-lt"/>
                <a:cs typeface="Microsoft Sans Serif"/>
              </a:rPr>
              <a:t>И</a:t>
            </a:r>
            <a:r>
              <a:rPr sz="1600" spc="25" dirty="0">
                <a:latin typeface="+mj-lt"/>
                <a:cs typeface="Microsoft Sans Serif"/>
              </a:rPr>
              <a:t> </a:t>
            </a:r>
            <a:r>
              <a:rPr sz="1600" spc="-5" dirty="0">
                <a:latin typeface="+mj-lt"/>
                <a:cs typeface="Microsoft Sans Serif"/>
              </a:rPr>
              <a:t>ПОСТРОЕНИЕ</a:t>
            </a:r>
            <a:r>
              <a:rPr sz="1600" spc="25" dirty="0">
                <a:latin typeface="+mj-lt"/>
                <a:cs typeface="Microsoft Sans Serif"/>
              </a:rPr>
              <a:t> </a:t>
            </a:r>
            <a:r>
              <a:rPr sz="1600" spc="-45" dirty="0">
                <a:latin typeface="+mj-lt"/>
                <a:cs typeface="Microsoft Sans Serif"/>
              </a:rPr>
              <a:t>МОДЕЛИ</a:t>
            </a:r>
            <a:endParaRPr sz="1600" dirty="0">
              <a:latin typeface="+mj-lt"/>
              <a:cs typeface="Microsoft Sans Serif"/>
            </a:endParaRP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BCE21748-F4FC-44F3-854D-5EA00987A8BE}"/>
              </a:ext>
            </a:extLst>
          </p:cNvPr>
          <p:cNvSpPr txBox="1">
            <a:spLocks/>
          </p:cNvSpPr>
          <p:nvPr/>
        </p:nvSpPr>
        <p:spPr>
          <a:xfrm>
            <a:off x="263525" y="651658"/>
            <a:ext cx="10128704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">
              <a:spcBef>
                <a:spcPts val="105"/>
              </a:spcBef>
            </a:pPr>
            <a:r>
              <a:rPr lang="ru-RU" sz="2000" b="1" dirty="0">
                <a:latin typeface="+mj-lt"/>
              </a:rPr>
              <a:t>МОДЕЛЬ ПРЕОБРАЗОВАНИЙ. СОЗДАНИЕ </a:t>
            </a:r>
            <a:r>
              <a:rPr lang="ru-RU" sz="2000" b="1" spc="-5" dirty="0">
                <a:latin typeface="+mj-lt"/>
              </a:rPr>
              <a:t>ТРЕХМЕРНОЙ МОДЕЛИ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AFE03A-5F91-A345-B9C8-49E526AC2876}"/>
              </a:ext>
            </a:extLst>
          </p:cNvPr>
          <p:cNvSpPr txBox="1"/>
          <p:nvPr/>
        </p:nvSpPr>
        <p:spPr>
          <a:xfrm>
            <a:off x="3962400" y="2917371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>
              <a:latin typeface="+mj-lt"/>
            </a:endParaRPr>
          </a:p>
        </p:txBody>
      </p:sp>
      <p:pic>
        <p:nvPicPr>
          <p:cNvPr id="2050" name="Picture 2" descr="enter image description here">
            <a:extLst>
              <a:ext uri="{FF2B5EF4-FFF2-40B4-BE49-F238E27FC236}">
                <a16:creationId xmlns:a16="http://schemas.microsoft.com/office/drawing/2014/main" id="{6A74E717-E854-F010-D723-B29E48B971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7852" y="1546737"/>
            <a:ext cx="4010025" cy="4248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CCE184B-7E58-9EFA-D980-DA60F6C4782D}"/>
              </a:ext>
            </a:extLst>
          </p:cNvPr>
          <p:cNvSpPr txBox="1"/>
          <p:nvPr/>
        </p:nvSpPr>
        <p:spPr>
          <a:xfrm>
            <a:off x="6096000" y="2186352"/>
            <a:ext cx="5660571" cy="24852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Aft>
                <a:spcPts val="1125"/>
              </a:spcAft>
              <a:buFont typeface="+mj-lt"/>
              <a:buAutoNum type="arabicPeriod"/>
            </a:pPr>
            <a:r>
              <a:rPr lang="ru-RU" sz="1600" b="0" i="0" dirty="0">
                <a:effectLst/>
                <a:latin typeface="+mj-lt"/>
              </a:rPr>
              <a:t>Разбить пространство на несколько частей с помощью рекурсивного подхода.</a:t>
            </a:r>
          </a:p>
          <a:p>
            <a:pPr algn="l">
              <a:spcAft>
                <a:spcPts val="1125"/>
              </a:spcAft>
              <a:buFont typeface="+mj-lt"/>
              <a:buAutoNum type="arabicPeriod"/>
            </a:pPr>
            <a:r>
              <a:rPr lang="ru-RU" sz="1600" b="0" i="0" dirty="0">
                <a:effectLst/>
                <a:latin typeface="+mj-lt"/>
              </a:rPr>
              <a:t>Для каждой части построить триангуляцию с использованием инкрементного подхода.</a:t>
            </a:r>
          </a:p>
          <a:p>
            <a:pPr algn="l">
              <a:spcAft>
                <a:spcPts val="1125"/>
              </a:spcAft>
              <a:buFont typeface="+mj-lt"/>
              <a:buAutoNum type="arabicPeriod"/>
            </a:pPr>
            <a:r>
              <a:rPr lang="ru-RU" sz="1600" b="0" i="0" dirty="0">
                <a:effectLst/>
                <a:latin typeface="+mj-lt"/>
              </a:rPr>
              <a:t>После добавления каждой точки проверить качество триангуляции и при необходимости перестроить её.</a:t>
            </a:r>
          </a:p>
          <a:p>
            <a:pPr algn="l">
              <a:spcAft>
                <a:spcPts val="1125"/>
              </a:spcAft>
              <a:buFont typeface="+mj-lt"/>
              <a:buAutoNum type="arabicPeriod"/>
            </a:pPr>
            <a:r>
              <a:rPr lang="ru-RU" sz="1600" b="0" i="0" dirty="0">
                <a:effectLst/>
                <a:latin typeface="+mj-lt"/>
              </a:rPr>
              <a:t>Объединить все триангуляции в одну большую триангуляцию.</a:t>
            </a:r>
          </a:p>
        </p:txBody>
      </p:sp>
    </p:spTree>
    <p:extLst>
      <p:ext uri="{BB962C8B-B14F-4D97-AF65-F5344CB8AC3E}">
        <p14:creationId xmlns:p14="http://schemas.microsoft.com/office/powerpoint/2010/main" val="40545089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C1958CF1-3249-16F2-DB8E-77F885BEA69F}"/>
              </a:ext>
            </a:extLst>
          </p:cNvPr>
          <p:cNvGrpSpPr/>
          <p:nvPr/>
        </p:nvGrpSpPr>
        <p:grpSpPr>
          <a:xfrm>
            <a:off x="195940" y="6157745"/>
            <a:ext cx="513035" cy="513034"/>
            <a:chOff x="1261434" y="1228635"/>
            <a:chExt cx="937667" cy="937666"/>
          </a:xfrm>
        </p:grpSpPr>
        <p:sp>
          <p:nvSpPr>
            <p:cNvPr id="5" name="Овал 4">
              <a:extLst>
                <a:ext uri="{FF2B5EF4-FFF2-40B4-BE49-F238E27FC236}">
                  <a16:creationId xmlns:a16="http://schemas.microsoft.com/office/drawing/2014/main" id="{1BE6B9BA-1FDF-4400-CA74-94FB26FC5B80}"/>
                </a:ext>
              </a:extLst>
            </p:cNvPr>
            <p:cNvSpPr/>
            <p:nvPr/>
          </p:nvSpPr>
          <p:spPr>
            <a:xfrm>
              <a:off x="1261434" y="1228635"/>
              <a:ext cx="937667" cy="937666"/>
            </a:xfrm>
            <a:prstGeom prst="ellipse">
              <a:avLst/>
            </a:prstGeom>
            <a:solidFill>
              <a:srgbClr val="699BC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pic>
          <p:nvPicPr>
            <p:cNvPr id="6" name="Рисунок 5">
              <a:extLst>
                <a:ext uri="{FF2B5EF4-FFF2-40B4-BE49-F238E27FC236}">
                  <a16:creationId xmlns:a16="http://schemas.microsoft.com/office/drawing/2014/main" id="{97B32F33-086D-CD47-FBE8-ABF8D7FFA4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66639" b="1303"/>
            <a:stretch/>
          </p:blipFill>
          <p:spPr>
            <a:xfrm>
              <a:off x="1567979" y="1399380"/>
              <a:ext cx="324578" cy="596177"/>
            </a:xfrm>
            <a:prstGeom prst="rect">
              <a:avLst/>
            </a:prstGeom>
          </p:spPr>
        </p:pic>
      </p:grpSp>
      <p:sp>
        <p:nvSpPr>
          <p:cNvPr id="3" name="object 2">
            <a:extLst>
              <a:ext uri="{FF2B5EF4-FFF2-40B4-BE49-F238E27FC236}">
                <a16:creationId xmlns:a16="http://schemas.microsoft.com/office/drawing/2014/main" id="{F7148682-FA34-2F2C-A611-3AE2A568E936}"/>
              </a:ext>
            </a:extLst>
          </p:cNvPr>
          <p:cNvSpPr txBox="1"/>
          <p:nvPr/>
        </p:nvSpPr>
        <p:spPr>
          <a:xfrm>
            <a:off x="263525" y="433456"/>
            <a:ext cx="4975225" cy="25840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-5" dirty="0">
                <a:latin typeface="+mj-lt"/>
                <a:cs typeface="Microsoft Sans Serif"/>
              </a:rPr>
              <a:t>3.</a:t>
            </a:r>
            <a:r>
              <a:rPr sz="1600" spc="20" dirty="0">
                <a:latin typeface="+mj-lt"/>
                <a:cs typeface="Microsoft Sans Serif"/>
              </a:rPr>
              <a:t> </a:t>
            </a:r>
            <a:r>
              <a:rPr sz="1600" spc="-20" dirty="0">
                <a:latin typeface="+mj-lt"/>
                <a:cs typeface="Microsoft Sans Serif"/>
              </a:rPr>
              <a:t>ПРОЕКТИРОВАНИЕ</a:t>
            </a:r>
            <a:r>
              <a:rPr sz="1600" spc="35" dirty="0">
                <a:latin typeface="+mj-lt"/>
                <a:cs typeface="Microsoft Sans Serif"/>
              </a:rPr>
              <a:t> </a:t>
            </a:r>
            <a:r>
              <a:rPr sz="1600" spc="-10" dirty="0">
                <a:latin typeface="+mj-lt"/>
                <a:cs typeface="Microsoft Sans Serif"/>
              </a:rPr>
              <a:t>ПРОГРАММНОЙ</a:t>
            </a:r>
            <a:r>
              <a:rPr sz="1600" spc="45" dirty="0">
                <a:latin typeface="+mj-lt"/>
                <a:cs typeface="Microsoft Sans Serif"/>
              </a:rPr>
              <a:t> </a:t>
            </a:r>
            <a:r>
              <a:rPr sz="1600" spc="-10" dirty="0">
                <a:latin typeface="+mj-lt"/>
                <a:cs typeface="Microsoft Sans Serif"/>
              </a:rPr>
              <a:t>СИСТЕМЫ</a:t>
            </a:r>
            <a:endParaRPr sz="1600" dirty="0">
              <a:latin typeface="+mj-lt"/>
              <a:cs typeface="Microsoft Sans Serif"/>
            </a:endParaRPr>
          </a:p>
        </p:txBody>
      </p:sp>
      <p:sp>
        <p:nvSpPr>
          <p:cNvPr id="8" name="object 3">
            <a:extLst>
              <a:ext uri="{FF2B5EF4-FFF2-40B4-BE49-F238E27FC236}">
                <a16:creationId xmlns:a16="http://schemas.microsoft.com/office/drawing/2014/main" id="{B59C8F9E-F229-300E-6DA3-20E2DA0336E3}"/>
              </a:ext>
            </a:extLst>
          </p:cNvPr>
          <p:cNvSpPr txBox="1">
            <a:spLocks/>
          </p:cNvSpPr>
          <p:nvPr/>
        </p:nvSpPr>
        <p:spPr>
          <a:xfrm>
            <a:off x="263525" y="691860"/>
            <a:ext cx="5870675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">
              <a:spcBef>
                <a:spcPts val="105"/>
              </a:spcBef>
            </a:pPr>
            <a:r>
              <a:rPr lang="ru-RU" sz="2000" b="1" dirty="0"/>
              <a:t>ДИАГРАММА ВАРИАНТОВ ИСПОЛЬЗОВАНИЯ</a:t>
            </a:r>
          </a:p>
        </p:txBody>
      </p:sp>
      <p:sp>
        <p:nvSpPr>
          <p:cNvPr id="13" name="object 5">
            <a:extLst>
              <a:ext uri="{FF2B5EF4-FFF2-40B4-BE49-F238E27FC236}">
                <a16:creationId xmlns:a16="http://schemas.microsoft.com/office/drawing/2014/main" id="{45B9845A-381C-01BB-F0F2-BA3E4070CC49}"/>
              </a:ext>
            </a:extLst>
          </p:cNvPr>
          <p:cNvSpPr txBox="1">
            <a:spLocks/>
          </p:cNvSpPr>
          <p:nvPr/>
        </p:nvSpPr>
        <p:spPr>
          <a:xfrm>
            <a:off x="11906377" y="6590886"/>
            <a:ext cx="216534" cy="16700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/>
            <a:fld id="{81D60167-4931-47E6-BA6A-407CBD079E47}" type="slidenum">
              <a:rPr lang="ru-RU" spc="-5" smtClean="0"/>
              <a:pPr marL="38100"/>
              <a:t>12</a:t>
            </a:fld>
            <a:endParaRPr lang="ru-RU" spc="-5" dirty="0"/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1BADA3C1-0153-46D8-56DB-CE1BF16AFEE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5794" y="1363007"/>
            <a:ext cx="7460412" cy="4444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1371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C1958CF1-3249-16F2-DB8E-77F885BEA69F}"/>
              </a:ext>
            </a:extLst>
          </p:cNvPr>
          <p:cNvGrpSpPr/>
          <p:nvPr/>
        </p:nvGrpSpPr>
        <p:grpSpPr>
          <a:xfrm>
            <a:off x="195940" y="6157745"/>
            <a:ext cx="513035" cy="513034"/>
            <a:chOff x="1261434" y="1228635"/>
            <a:chExt cx="937667" cy="937666"/>
          </a:xfrm>
        </p:grpSpPr>
        <p:sp>
          <p:nvSpPr>
            <p:cNvPr id="5" name="Овал 4">
              <a:extLst>
                <a:ext uri="{FF2B5EF4-FFF2-40B4-BE49-F238E27FC236}">
                  <a16:creationId xmlns:a16="http://schemas.microsoft.com/office/drawing/2014/main" id="{1BE6B9BA-1FDF-4400-CA74-94FB26FC5B80}"/>
                </a:ext>
              </a:extLst>
            </p:cNvPr>
            <p:cNvSpPr/>
            <p:nvPr/>
          </p:nvSpPr>
          <p:spPr>
            <a:xfrm>
              <a:off x="1261434" y="1228635"/>
              <a:ext cx="937667" cy="937666"/>
            </a:xfrm>
            <a:prstGeom prst="ellipse">
              <a:avLst/>
            </a:prstGeom>
            <a:solidFill>
              <a:srgbClr val="699BC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pic>
          <p:nvPicPr>
            <p:cNvPr id="6" name="Рисунок 5">
              <a:extLst>
                <a:ext uri="{FF2B5EF4-FFF2-40B4-BE49-F238E27FC236}">
                  <a16:creationId xmlns:a16="http://schemas.microsoft.com/office/drawing/2014/main" id="{97B32F33-086D-CD47-FBE8-ABF8D7FFA4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66639" b="1303"/>
            <a:stretch/>
          </p:blipFill>
          <p:spPr>
            <a:xfrm>
              <a:off x="1567979" y="1399380"/>
              <a:ext cx="324578" cy="596177"/>
            </a:xfrm>
            <a:prstGeom prst="rect">
              <a:avLst/>
            </a:prstGeom>
          </p:spPr>
        </p:pic>
      </p:grpSp>
      <p:sp>
        <p:nvSpPr>
          <p:cNvPr id="3" name="object 2">
            <a:extLst>
              <a:ext uri="{FF2B5EF4-FFF2-40B4-BE49-F238E27FC236}">
                <a16:creationId xmlns:a16="http://schemas.microsoft.com/office/drawing/2014/main" id="{10B81166-A988-E8AD-3BBD-A7E304D39728}"/>
              </a:ext>
            </a:extLst>
          </p:cNvPr>
          <p:cNvSpPr txBox="1"/>
          <p:nvPr/>
        </p:nvSpPr>
        <p:spPr>
          <a:xfrm>
            <a:off x="263525" y="359705"/>
            <a:ext cx="4975225" cy="25840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ru-RU" sz="1600" spc="-5" dirty="0">
                <a:latin typeface="+mj-lt"/>
                <a:cs typeface="Microsoft Sans Serif"/>
              </a:rPr>
              <a:t>3.</a:t>
            </a:r>
            <a:r>
              <a:rPr lang="ru-RU" sz="1600" spc="20" dirty="0">
                <a:latin typeface="+mj-lt"/>
                <a:cs typeface="Microsoft Sans Serif"/>
              </a:rPr>
              <a:t> </a:t>
            </a:r>
            <a:r>
              <a:rPr lang="ru-RU" sz="1600" spc="-20" dirty="0">
                <a:latin typeface="+mj-lt"/>
                <a:cs typeface="Microsoft Sans Serif"/>
              </a:rPr>
              <a:t>ПРОЕКТИРОВАНИЕ</a:t>
            </a:r>
            <a:r>
              <a:rPr lang="ru-RU" sz="1600" spc="35" dirty="0">
                <a:latin typeface="+mj-lt"/>
                <a:cs typeface="Microsoft Sans Serif"/>
              </a:rPr>
              <a:t> </a:t>
            </a:r>
            <a:r>
              <a:rPr lang="ru-RU" sz="1600" spc="-10" dirty="0">
                <a:latin typeface="+mj-lt"/>
                <a:cs typeface="Microsoft Sans Serif"/>
              </a:rPr>
              <a:t>ПРОГРАММНОЙ</a:t>
            </a:r>
            <a:r>
              <a:rPr lang="ru-RU" sz="1600" spc="45" dirty="0">
                <a:latin typeface="+mj-lt"/>
                <a:cs typeface="Microsoft Sans Serif"/>
              </a:rPr>
              <a:t> </a:t>
            </a:r>
            <a:r>
              <a:rPr lang="ru-RU" sz="1600" spc="-10" dirty="0">
                <a:latin typeface="+mj-lt"/>
                <a:cs typeface="Microsoft Sans Serif"/>
              </a:rPr>
              <a:t>СИСТЕМЫ</a:t>
            </a:r>
            <a:endParaRPr lang="ru-RU" sz="1600" dirty="0">
              <a:latin typeface="+mj-lt"/>
              <a:cs typeface="Microsoft Sans Serif"/>
            </a:endParaRPr>
          </a:p>
        </p:txBody>
      </p:sp>
      <p:sp>
        <p:nvSpPr>
          <p:cNvPr id="8" name="object 3">
            <a:extLst>
              <a:ext uri="{FF2B5EF4-FFF2-40B4-BE49-F238E27FC236}">
                <a16:creationId xmlns:a16="http://schemas.microsoft.com/office/drawing/2014/main" id="{A749FB13-6C01-E645-56FF-AA8458CA59F3}"/>
              </a:ext>
            </a:extLst>
          </p:cNvPr>
          <p:cNvSpPr txBox="1">
            <a:spLocks/>
          </p:cNvSpPr>
          <p:nvPr/>
        </p:nvSpPr>
        <p:spPr>
          <a:xfrm>
            <a:off x="263525" y="663334"/>
            <a:ext cx="7835447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">
              <a:spcBef>
                <a:spcPts val="105"/>
              </a:spcBef>
            </a:pPr>
            <a:r>
              <a:rPr lang="ru-RU" sz="2000" b="1" spc="-5" dirty="0"/>
              <a:t>АРХИТЕКТУРНО-КОНТЕКСТНАЯ</a:t>
            </a:r>
            <a:r>
              <a:rPr lang="ru-RU" sz="2000" b="1" spc="10" dirty="0"/>
              <a:t> </a:t>
            </a:r>
            <a:r>
              <a:rPr lang="ru-RU" sz="2000" b="1" dirty="0"/>
              <a:t>ДИАГРАММА 1-ГО УРОВНЯ</a:t>
            </a:r>
          </a:p>
        </p:txBody>
      </p:sp>
      <p:sp>
        <p:nvSpPr>
          <p:cNvPr id="12" name="object 5">
            <a:extLst>
              <a:ext uri="{FF2B5EF4-FFF2-40B4-BE49-F238E27FC236}">
                <a16:creationId xmlns:a16="http://schemas.microsoft.com/office/drawing/2014/main" id="{E15FA183-CAE7-D242-13AC-775AFE066E8D}"/>
              </a:ext>
            </a:extLst>
          </p:cNvPr>
          <p:cNvSpPr txBox="1">
            <a:spLocks/>
          </p:cNvSpPr>
          <p:nvPr/>
        </p:nvSpPr>
        <p:spPr>
          <a:xfrm>
            <a:off x="11906377" y="6590886"/>
            <a:ext cx="216534" cy="16700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/>
            <a:fld id="{81D60167-4931-47E6-BA6A-407CBD079E47}" type="slidenum">
              <a:rPr lang="ru-RU" spc="-5" smtClean="0"/>
              <a:pPr marL="38100"/>
              <a:t>13</a:t>
            </a:fld>
            <a:endParaRPr lang="ru-RU" spc="-5" dirty="0"/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98C4AEA4-887D-EB83-661D-1B26DA5904E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614" y="1399205"/>
            <a:ext cx="11546772" cy="4059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0798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C1958CF1-3249-16F2-DB8E-77F885BEA69F}"/>
              </a:ext>
            </a:extLst>
          </p:cNvPr>
          <p:cNvGrpSpPr/>
          <p:nvPr/>
        </p:nvGrpSpPr>
        <p:grpSpPr>
          <a:xfrm>
            <a:off x="195940" y="6157745"/>
            <a:ext cx="513035" cy="513034"/>
            <a:chOff x="1261434" y="1228635"/>
            <a:chExt cx="937667" cy="937666"/>
          </a:xfrm>
        </p:grpSpPr>
        <p:sp>
          <p:nvSpPr>
            <p:cNvPr id="5" name="Овал 4">
              <a:extLst>
                <a:ext uri="{FF2B5EF4-FFF2-40B4-BE49-F238E27FC236}">
                  <a16:creationId xmlns:a16="http://schemas.microsoft.com/office/drawing/2014/main" id="{1BE6B9BA-1FDF-4400-CA74-94FB26FC5B80}"/>
                </a:ext>
              </a:extLst>
            </p:cNvPr>
            <p:cNvSpPr/>
            <p:nvPr/>
          </p:nvSpPr>
          <p:spPr>
            <a:xfrm>
              <a:off x="1261434" y="1228635"/>
              <a:ext cx="937667" cy="937666"/>
            </a:xfrm>
            <a:prstGeom prst="ellipse">
              <a:avLst/>
            </a:prstGeom>
            <a:solidFill>
              <a:srgbClr val="699BC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pic>
          <p:nvPicPr>
            <p:cNvPr id="6" name="Рисунок 5">
              <a:extLst>
                <a:ext uri="{FF2B5EF4-FFF2-40B4-BE49-F238E27FC236}">
                  <a16:creationId xmlns:a16="http://schemas.microsoft.com/office/drawing/2014/main" id="{97B32F33-086D-CD47-FBE8-ABF8D7FFA4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66639" b="1303"/>
            <a:stretch/>
          </p:blipFill>
          <p:spPr>
            <a:xfrm>
              <a:off x="1567979" y="1399380"/>
              <a:ext cx="324578" cy="596177"/>
            </a:xfrm>
            <a:prstGeom prst="rect">
              <a:avLst/>
            </a:prstGeom>
          </p:spPr>
        </p:pic>
      </p:grpSp>
      <p:sp>
        <p:nvSpPr>
          <p:cNvPr id="3" name="object 2">
            <a:extLst>
              <a:ext uri="{FF2B5EF4-FFF2-40B4-BE49-F238E27FC236}">
                <a16:creationId xmlns:a16="http://schemas.microsoft.com/office/drawing/2014/main" id="{2728127B-D480-FDFC-044B-46CB79B29792}"/>
              </a:ext>
            </a:extLst>
          </p:cNvPr>
          <p:cNvSpPr txBox="1"/>
          <p:nvPr/>
        </p:nvSpPr>
        <p:spPr>
          <a:xfrm>
            <a:off x="263525" y="398124"/>
            <a:ext cx="4975225" cy="25840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-5" dirty="0">
                <a:latin typeface="+mj-lt"/>
                <a:cs typeface="Microsoft Sans Serif"/>
              </a:rPr>
              <a:t>3.</a:t>
            </a:r>
            <a:r>
              <a:rPr sz="1600" spc="20" dirty="0">
                <a:latin typeface="+mj-lt"/>
                <a:cs typeface="Microsoft Sans Serif"/>
              </a:rPr>
              <a:t> </a:t>
            </a:r>
            <a:r>
              <a:rPr sz="1600" spc="-20" dirty="0">
                <a:latin typeface="+mj-lt"/>
                <a:cs typeface="Microsoft Sans Serif"/>
              </a:rPr>
              <a:t>ПРОЕКТИРОВАНИЕ</a:t>
            </a:r>
            <a:r>
              <a:rPr sz="1600" spc="35" dirty="0">
                <a:latin typeface="+mj-lt"/>
                <a:cs typeface="Microsoft Sans Serif"/>
              </a:rPr>
              <a:t> </a:t>
            </a:r>
            <a:r>
              <a:rPr sz="1600" spc="-10" dirty="0">
                <a:latin typeface="+mj-lt"/>
                <a:cs typeface="Microsoft Sans Serif"/>
              </a:rPr>
              <a:t>ПРОГРАММНОЙ</a:t>
            </a:r>
            <a:r>
              <a:rPr sz="1600" spc="45" dirty="0">
                <a:latin typeface="+mj-lt"/>
                <a:cs typeface="Microsoft Sans Serif"/>
              </a:rPr>
              <a:t> </a:t>
            </a:r>
            <a:r>
              <a:rPr sz="1600" spc="-10" dirty="0">
                <a:latin typeface="+mj-lt"/>
                <a:cs typeface="Microsoft Sans Serif"/>
              </a:rPr>
              <a:t>СИСТЕМЫ</a:t>
            </a:r>
            <a:endParaRPr sz="1600" dirty="0">
              <a:latin typeface="+mj-lt"/>
              <a:cs typeface="Microsoft Sans Serif"/>
            </a:endParaRPr>
          </a:p>
        </p:txBody>
      </p:sp>
      <p:sp>
        <p:nvSpPr>
          <p:cNvPr id="8" name="object 3">
            <a:extLst>
              <a:ext uri="{FF2B5EF4-FFF2-40B4-BE49-F238E27FC236}">
                <a16:creationId xmlns:a16="http://schemas.microsoft.com/office/drawing/2014/main" id="{3239B6B7-69C3-8AEF-746E-162E0CF5CF33}"/>
              </a:ext>
            </a:extLst>
          </p:cNvPr>
          <p:cNvSpPr txBox="1">
            <a:spLocks/>
          </p:cNvSpPr>
          <p:nvPr/>
        </p:nvSpPr>
        <p:spPr>
          <a:xfrm>
            <a:off x="263525" y="638915"/>
            <a:ext cx="5795010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">
              <a:spcBef>
                <a:spcPts val="105"/>
              </a:spcBef>
            </a:pPr>
            <a:r>
              <a:rPr lang="ru-RU" sz="2000" b="1" dirty="0"/>
              <a:t>ДИАГРАММА ПОТОКОВ ДАННЫХ</a:t>
            </a:r>
          </a:p>
        </p:txBody>
      </p:sp>
      <p:sp>
        <p:nvSpPr>
          <p:cNvPr id="10" name="object 5">
            <a:extLst>
              <a:ext uri="{FF2B5EF4-FFF2-40B4-BE49-F238E27FC236}">
                <a16:creationId xmlns:a16="http://schemas.microsoft.com/office/drawing/2014/main" id="{E166A1C9-7E13-54FA-6B98-563A219572E7}"/>
              </a:ext>
            </a:extLst>
          </p:cNvPr>
          <p:cNvSpPr txBox="1">
            <a:spLocks/>
          </p:cNvSpPr>
          <p:nvPr/>
        </p:nvSpPr>
        <p:spPr>
          <a:xfrm>
            <a:off x="11906377" y="6590886"/>
            <a:ext cx="216534" cy="16700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/>
            <a:fld id="{81D60167-4931-47E6-BA6A-407CBD079E47}" type="slidenum">
              <a:rPr lang="ru-RU" spc="-5" smtClean="0"/>
              <a:pPr marL="38100"/>
              <a:t>14</a:t>
            </a:fld>
            <a:endParaRPr lang="ru-RU" spc="-5" dirty="0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9CA37519-BA30-30DD-7EFC-E57119D1B9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336" y="1156669"/>
            <a:ext cx="7026398" cy="5257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7338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C1958CF1-3249-16F2-DB8E-77F885BEA69F}"/>
              </a:ext>
            </a:extLst>
          </p:cNvPr>
          <p:cNvGrpSpPr/>
          <p:nvPr/>
        </p:nvGrpSpPr>
        <p:grpSpPr>
          <a:xfrm>
            <a:off x="195940" y="6157745"/>
            <a:ext cx="513035" cy="513034"/>
            <a:chOff x="1261434" y="1228635"/>
            <a:chExt cx="937667" cy="937666"/>
          </a:xfrm>
        </p:grpSpPr>
        <p:sp>
          <p:nvSpPr>
            <p:cNvPr id="5" name="Овал 4">
              <a:extLst>
                <a:ext uri="{FF2B5EF4-FFF2-40B4-BE49-F238E27FC236}">
                  <a16:creationId xmlns:a16="http://schemas.microsoft.com/office/drawing/2014/main" id="{1BE6B9BA-1FDF-4400-CA74-94FB26FC5B80}"/>
                </a:ext>
              </a:extLst>
            </p:cNvPr>
            <p:cNvSpPr/>
            <p:nvPr/>
          </p:nvSpPr>
          <p:spPr>
            <a:xfrm>
              <a:off x="1261434" y="1228635"/>
              <a:ext cx="937667" cy="937666"/>
            </a:xfrm>
            <a:prstGeom prst="ellipse">
              <a:avLst/>
            </a:prstGeom>
            <a:solidFill>
              <a:srgbClr val="699BC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pic>
          <p:nvPicPr>
            <p:cNvPr id="6" name="Рисунок 5">
              <a:extLst>
                <a:ext uri="{FF2B5EF4-FFF2-40B4-BE49-F238E27FC236}">
                  <a16:creationId xmlns:a16="http://schemas.microsoft.com/office/drawing/2014/main" id="{97B32F33-086D-CD47-FBE8-ABF8D7FFA4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66639" b="1303"/>
            <a:stretch/>
          </p:blipFill>
          <p:spPr>
            <a:xfrm>
              <a:off x="1567979" y="1399380"/>
              <a:ext cx="324578" cy="596177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B80DA75B-496E-8EA3-5E09-72EDD398FB2F}"/>
              </a:ext>
            </a:extLst>
          </p:cNvPr>
          <p:cNvSpPr txBox="1"/>
          <p:nvPr/>
        </p:nvSpPr>
        <p:spPr>
          <a:xfrm>
            <a:off x="263525" y="280642"/>
            <a:ext cx="52472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spc="-5" dirty="0">
                <a:latin typeface="+mj-lt"/>
                <a:cs typeface="Microsoft Sans Serif"/>
              </a:rPr>
              <a:t>4.</a:t>
            </a:r>
            <a:r>
              <a:rPr lang="ru-RU" sz="1600" spc="10" dirty="0">
                <a:latin typeface="+mj-lt"/>
                <a:cs typeface="Microsoft Sans Serif"/>
              </a:rPr>
              <a:t> </a:t>
            </a:r>
            <a:r>
              <a:rPr lang="ru-RU" sz="1600" spc="-20" dirty="0">
                <a:latin typeface="+mj-lt"/>
                <a:cs typeface="Microsoft Sans Serif"/>
              </a:rPr>
              <a:t>РЕАЛИЗАЦИЯ,</a:t>
            </a:r>
            <a:r>
              <a:rPr lang="ru-RU" sz="1600" spc="10" dirty="0">
                <a:latin typeface="+mj-lt"/>
                <a:cs typeface="Microsoft Sans Serif"/>
              </a:rPr>
              <a:t> </a:t>
            </a:r>
            <a:r>
              <a:rPr lang="ru-RU" sz="1600" spc="-5" dirty="0">
                <a:latin typeface="+mj-lt"/>
                <a:cs typeface="Microsoft Sans Serif"/>
              </a:rPr>
              <a:t>ТЕСТИРОВАНИЕ</a:t>
            </a:r>
            <a:r>
              <a:rPr lang="ru-RU" sz="1600" spc="5" dirty="0">
                <a:latin typeface="+mj-lt"/>
                <a:cs typeface="Microsoft Sans Serif"/>
              </a:rPr>
              <a:t> </a:t>
            </a:r>
            <a:r>
              <a:rPr lang="ru-RU" sz="1600" spc="-10" dirty="0">
                <a:latin typeface="+mj-lt"/>
                <a:cs typeface="Microsoft Sans Serif"/>
              </a:rPr>
              <a:t>И</a:t>
            </a:r>
            <a:r>
              <a:rPr lang="ru-RU" sz="1600" spc="10" dirty="0">
                <a:latin typeface="+mj-lt"/>
                <a:cs typeface="Microsoft Sans Serif"/>
              </a:rPr>
              <a:t> </a:t>
            </a:r>
            <a:r>
              <a:rPr lang="ru-RU" sz="1600" spc="-5" dirty="0">
                <a:latin typeface="+mj-lt"/>
                <a:cs typeface="Microsoft Sans Serif"/>
              </a:rPr>
              <a:t>ИСПЫТАНИЯ</a:t>
            </a:r>
            <a:endParaRPr lang="ru-RU" sz="1600" spc="-5" dirty="0">
              <a:latin typeface="+mj-lt"/>
            </a:endParaRPr>
          </a:p>
          <a:p>
            <a:r>
              <a:rPr lang="ru-RU" sz="2000" b="1" spc="-5" dirty="0">
                <a:latin typeface="+mj-lt"/>
              </a:rPr>
              <a:t>СРЕДСТВА</a:t>
            </a:r>
            <a:r>
              <a:rPr lang="ru-RU" sz="2000" b="1" spc="-35" dirty="0">
                <a:latin typeface="+mj-lt"/>
              </a:rPr>
              <a:t> </a:t>
            </a:r>
            <a:r>
              <a:rPr lang="ru-RU" sz="2000" b="1" dirty="0">
                <a:latin typeface="+mj-lt"/>
              </a:rPr>
              <a:t>РАЗРАБОТКИ</a:t>
            </a:r>
            <a:endParaRPr lang="ru-RU" b="1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29C5C41-8A8D-0392-7B11-52E26B269CB9}"/>
              </a:ext>
            </a:extLst>
          </p:cNvPr>
          <p:cNvSpPr txBox="1"/>
          <p:nvPr/>
        </p:nvSpPr>
        <p:spPr>
          <a:xfrm>
            <a:off x="363663" y="1725762"/>
            <a:ext cx="3416158" cy="25237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800" b="1" dirty="0">
                <a:latin typeface="+mj-lt"/>
                <a:ea typeface="Microsoft Sans Serif" panose="020B0604020202020204" pitchFamily="34" charset="0"/>
                <a:cs typeface="Arial" panose="020B0604020202020204" pitchFamily="34" charset="0"/>
              </a:rPr>
              <a:t>Характеристики ноутбука</a:t>
            </a:r>
          </a:p>
          <a:p>
            <a:pPr algn="just"/>
            <a:r>
              <a:rPr lang="ru-RU" sz="1800" dirty="0">
                <a:latin typeface="+mj-lt"/>
                <a:ea typeface="Microsoft Sans Serif" panose="020B0604020202020204" pitchFamily="34" charset="0"/>
                <a:cs typeface="Arial" panose="020B0604020202020204" pitchFamily="34" charset="0"/>
              </a:rPr>
              <a:t>Процессор </a:t>
            </a:r>
            <a:r>
              <a:rPr lang="en-US" sz="1800" dirty="0">
                <a:effectLst/>
                <a:latin typeface="+mj-lt"/>
                <a:ea typeface="Times New Roman" panose="02020603050405020304" pitchFamily="18" charset="0"/>
              </a:rPr>
              <a:t>Intel(R) Core(TM) i5-5200U</a:t>
            </a:r>
            <a:endParaRPr lang="ru-RU" sz="1800" kern="100" dirty="0">
              <a:effectLst/>
              <a:latin typeface="+mj-lt"/>
              <a:ea typeface="Microsoft Sans Serif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ru-RU" sz="1800" dirty="0">
                <a:latin typeface="+mj-lt"/>
                <a:ea typeface="Microsoft Sans Serif" panose="020B0604020202020204" pitchFamily="34" charset="0"/>
                <a:cs typeface="Arial" panose="020B0604020202020204" pitchFamily="34" charset="0"/>
              </a:rPr>
              <a:t>ОЗУ </a:t>
            </a:r>
            <a:r>
              <a:rPr lang="en-US" sz="1800" dirty="0">
                <a:latin typeface="+mj-lt"/>
                <a:ea typeface="Microsoft Sans Serif" panose="020B0604020202020204" pitchFamily="34" charset="0"/>
                <a:cs typeface="Arial" panose="020B0604020202020204" pitchFamily="34" charset="0"/>
              </a:rPr>
              <a:t>6</a:t>
            </a:r>
            <a:r>
              <a:rPr lang="ru-RU" sz="1800" kern="0" dirty="0">
                <a:effectLst/>
                <a:latin typeface="+mj-lt"/>
                <a:ea typeface="Microsoft Sans Serif" panose="020B0604020202020204" pitchFamily="34" charset="0"/>
                <a:cs typeface="Arial" panose="020B0604020202020204" pitchFamily="34" charset="0"/>
              </a:rPr>
              <a:t>,00 ГБ </a:t>
            </a:r>
            <a:endParaRPr lang="en-US" sz="1800" kern="0" dirty="0">
              <a:effectLst/>
              <a:latin typeface="+mj-lt"/>
              <a:ea typeface="Microsoft Sans Serif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ru-RU" sz="1800" dirty="0">
                <a:latin typeface="+mj-lt"/>
                <a:ea typeface="Microsoft Sans Serif" panose="020B0604020202020204" pitchFamily="34" charset="0"/>
                <a:cs typeface="Arial" panose="020B0604020202020204" pitchFamily="34" charset="0"/>
              </a:rPr>
              <a:t>Видеокарта </a:t>
            </a:r>
            <a:r>
              <a:rPr lang="en-US" sz="1800" dirty="0">
                <a:effectLst/>
                <a:latin typeface="+mj-lt"/>
                <a:ea typeface="Times New Roman" panose="02020603050405020304" pitchFamily="18" charset="0"/>
              </a:rPr>
              <a:t>NVIDIA GeForce 840M</a:t>
            </a:r>
          </a:p>
          <a:p>
            <a:pPr algn="just"/>
            <a:r>
              <a:rPr lang="ru-RU" sz="1800" dirty="0">
                <a:latin typeface="+mj-lt"/>
                <a:ea typeface="Microsoft Sans Serif" panose="020B0604020202020204" pitchFamily="34" charset="0"/>
                <a:cs typeface="Arial" panose="020B0604020202020204" pitchFamily="34" charset="0"/>
              </a:rPr>
              <a:t>Тактовая частота </a:t>
            </a:r>
            <a:r>
              <a:rPr lang="ru-RU" sz="1800" kern="0" dirty="0">
                <a:effectLst/>
                <a:latin typeface="+mj-lt"/>
                <a:ea typeface="Microsoft Sans Serif" panose="020B0604020202020204" pitchFamily="34" charset="0"/>
                <a:cs typeface="Arial" panose="020B0604020202020204" pitchFamily="34" charset="0"/>
              </a:rPr>
              <a:t>2.</a:t>
            </a:r>
            <a:r>
              <a:rPr lang="en-US" sz="1800" kern="0" dirty="0">
                <a:effectLst/>
                <a:latin typeface="+mj-lt"/>
                <a:ea typeface="Microsoft Sans Serif" panose="020B0604020202020204" pitchFamily="34" charset="0"/>
                <a:cs typeface="Arial" panose="020B0604020202020204" pitchFamily="34" charset="0"/>
              </a:rPr>
              <a:t>2</a:t>
            </a:r>
            <a:r>
              <a:rPr lang="ru-RU" sz="1800" kern="0" dirty="0">
                <a:effectLst/>
                <a:latin typeface="+mj-lt"/>
                <a:ea typeface="Microsoft Sans Serif" panose="020B0604020202020204" pitchFamily="34" charset="0"/>
                <a:cs typeface="Arial" panose="020B0604020202020204" pitchFamily="34" charset="0"/>
              </a:rPr>
              <a:t>0 </a:t>
            </a:r>
            <a:r>
              <a:rPr lang="ru-RU" sz="1800" kern="0" dirty="0" err="1">
                <a:effectLst/>
                <a:latin typeface="+mj-lt"/>
                <a:ea typeface="Microsoft Sans Serif" panose="020B0604020202020204" pitchFamily="34" charset="0"/>
                <a:cs typeface="Arial" panose="020B0604020202020204" pitchFamily="34" charset="0"/>
              </a:rPr>
              <a:t>GHz</a:t>
            </a:r>
            <a:endParaRPr lang="ru-RU" sz="1800" kern="100" dirty="0">
              <a:effectLst/>
              <a:latin typeface="+mj-lt"/>
              <a:ea typeface="Microsoft Sans Serif" panose="020B0604020202020204" pitchFamily="34" charset="0"/>
              <a:cs typeface="Arial" panose="020B0604020202020204" pitchFamily="34" charset="0"/>
            </a:endParaRPr>
          </a:p>
          <a:p>
            <a:endParaRPr lang="ru-RU" sz="1600" dirty="0">
              <a:latin typeface="+mj-lt"/>
            </a:endParaRPr>
          </a:p>
          <a:p>
            <a:endParaRPr lang="ru-RU" sz="1600" dirty="0"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6C877AF-49EC-10E5-C3D4-08C184326E9B}"/>
              </a:ext>
            </a:extLst>
          </p:cNvPr>
          <p:cNvSpPr txBox="1"/>
          <p:nvPr/>
        </p:nvSpPr>
        <p:spPr>
          <a:xfrm>
            <a:off x="4265629" y="1725762"/>
            <a:ext cx="37338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800" b="1" dirty="0">
                <a:latin typeface="Arial" panose="020B0604020202020204" pitchFamily="34" charset="0"/>
                <a:ea typeface="Microsoft Sans Serif" panose="020B0604020202020204" pitchFamily="34" charset="0"/>
                <a:cs typeface="Arial" panose="020B0604020202020204" pitchFamily="34" charset="0"/>
              </a:rPr>
              <a:t>Язык программирования</a:t>
            </a:r>
          </a:p>
          <a:p>
            <a:pPr algn="just"/>
            <a:r>
              <a:rPr lang="ru-RU" sz="1800" dirty="0">
                <a:latin typeface="Arial" panose="020B0604020202020204" pitchFamily="34" charset="0"/>
                <a:ea typeface="Microsoft Sans Serif" panose="020B0604020202020204" pitchFamily="34" charset="0"/>
                <a:cs typeface="Arial" panose="020B0604020202020204" pitchFamily="34" charset="0"/>
              </a:rPr>
              <a:t>Python – высокоуровневый язык программирования общего назначения с динамической строгой типизацией и автоматическим управлением памятью.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F0634F5-A6C4-EEFA-C762-2F2427999D2F}"/>
              </a:ext>
            </a:extLst>
          </p:cNvPr>
          <p:cNvSpPr txBox="1"/>
          <p:nvPr/>
        </p:nvSpPr>
        <p:spPr>
          <a:xfrm>
            <a:off x="8485237" y="1725762"/>
            <a:ext cx="334310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600" b="1" dirty="0">
                <a:latin typeface="+mj-lt"/>
                <a:ea typeface="Microsoft Sans Serif" panose="020B0604020202020204" pitchFamily="34" charset="0"/>
                <a:cs typeface="Arial" panose="020B0604020202020204" pitchFamily="34" charset="0"/>
              </a:rPr>
              <a:t>Вспомогательные ПО</a:t>
            </a:r>
          </a:p>
          <a:p>
            <a:pPr algn="just"/>
            <a:r>
              <a:rPr lang="en-US" sz="2000" dirty="0">
                <a:effectLst/>
                <a:latin typeface="+mj-lt"/>
                <a:ea typeface="Microsoft Sans Serif" panose="020B0604020202020204" pitchFamily="34" charset="0"/>
                <a:cs typeface="Arial" panose="020B0604020202020204" pitchFamily="34" charset="0"/>
              </a:rPr>
              <a:t>OpenCV</a:t>
            </a:r>
            <a:r>
              <a:rPr lang="ru-RU" sz="2000" dirty="0">
                <a:effectLst/>
                <a:latin typeface="+mj-lt"/>
                <a:ea typeface="Microsoft Sans Serif" panose="020B0604020202020204" pitchFamily="34" charset="0"/>
                <a:cs typeface="Arial" panose="020B0604020202020204" pitchFamily="34" charset="0"/>
              </a:rPr>
              <a:t> – это библиотека с открытым исходным кодом для работы с алгоритмами компьютерного зрения, обработки изображений.</a:t>
            </a:r>
            <a:endParaRPr lang="en-US" sz="2000" dirty="0">
              <a:effectLst/>
              <a:latin typeface="+mj-lt"/>
              <a:ea typeface="Microsoft Sans Serif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sz="1800" dirty="0">
                <a:effectLst/>
                <a:latin typeface="+mj-lt"/>
                <a:ea typeface="Calibri" panose="020F0502020204030204" pitchFamily="34" charset="0"/>
              </a:rPr>
              <a:t>Open</a:t>
            </a:r>
            <a:r>
              <a:rPr lang="ru-RU" sz="1800" dirty="0">
                <a:effectLst/>
                <a:latin typeface="+mj-lt"/>
                <a:ea typeface="Calibri" panose="020F0502020204030204" pitchFamily="34" charset="0"/>
              </a:rPr>
              <a:t>3</a:t>
            </a:r>
            <a:r>
              <a:rPr lang="en-US" sz="1800" dirty="0">
                <a:effectLst/>
                <a:latin typeface="+mj-lt"/>
                <a:ea typeface="Calibri" panose="020F0502020204030204" pitchFamily="34" charset="0"/>
              </a:rPr>
              <a:t>d </a:t>
            </a:r>
            <a:r>
              <a:rPr lang="ru-RU" sz="1800" dirty="0">
                <a:effectLst/>
                <a:latin typeface="+mj-lt"/>
                <a:ea typeface="Calibri" panose="020F0502020204030204" pitchFamily="34" charset="0"/>
              </a:rPr>
              <a:t>– это библиотека для работы с 3D данными. Она позволяет создать облако точек, отфильтровать его, вывести визуально облако точек, а также можно создать модель объекта по облаку точек.</a:t>
            </a:r>
            <a:r>
              <a:rPr lang="ru-RU" sz="2000" dirty="0">
                <a:effectLst/>
                <a:latin typeface="+mj-lt"/>
                <a:ea typeface="Microsoft Sans Serif" panose="020B0604020202020204" pitchFamily="34" charset="0"/>
                <a:cs typeface="Arial" panose="020B0604020202020204" pitchFamily="34" charset="0"/>
              </a:rPr>
              <a:t> </a:t>
            </a:r>
            <a:endParaRPr lang="ru-RU" sz="1600" dirty="0">
              <a:latin typeface="+mj-lt"/>
              <a:ea typeface="Microsoft Sans Serif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28055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A5C1E5-0811-0D54-AE98-362E879DB1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B7EDF18E-9BE6-B20A-4739-850055AFCB97}"/>
              </a:ext>
            </a:extLst>
          </p:cNvPr>
          <p:cNvGrpSpPr/>
          <p:nvPr/>
        </p:nvGrpSpPr>
        <p:grpSpPr>
          <a:xfrm>
            <a:off x="195940" y="6157745"/>
            <a:ext cx="513035" cy="513034"/>
            <a:chOff x="1261434" y="1228635"/>
            <a:chExt cx="937667" cy="937666"/>
          </a:xfrm>
        </p:grpSpPr>
        <p:sp>
          <p:nvSpPr>
            <p:cNvPr id="5" name="Овал 4">
              <a:extLst>
                <a:ext uri="{FF2B5EF4-FFF2-40B4-BE49-F238E27FC236}">
                  <a16:creationId xmlns:a16="http://schemas.microsoft.com/office/drawing/2014/main" id="{3111AD31-B2B0-BE38-BF03-3891DC02D646}"/>
                </a:ext>
              </a:extLst>
            </p:cNvPr>
            <p:cNvSpPr/>
            <p:nvPr/>
          </p:nvSpPr>
          <p:spPr>
            <a:xfrm>
              <a:off x="1261434" y="1228635"/>
              <a:ext cx="937667" cy="937666"/>
            </a:xfrm>
            <a:prstGeom prst="ellipse">
              <a:avLst/>
            </a:prstGeom>
            <a:solidFill>
              <a:srgbClr val="699BC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pic>
          <p:nvPicPr>
            <p:cNvPr id="6" name="Рисунок 5">
              <a:extLst>
                <a:ext uri="{FF2B5EF4-FFF2-40B4-BE49-F238E27FC236}">
                  <a16:creationId xmlns:a16="http://schemas.microsoft.com/office/drawing/2014/main" id="{31B90DAD-0B2E-68DE-7A21-73EA1EA41BE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66639" b="1303"/>
            <a:stretch/>
          </p:blipFill>
          <p:spPr>
            <a:xfrm>
              <a:off x="1567979" y="1399380"/>
              <a:ext cx="324578" cy="596177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587FA2B5-234F-73C4-79A9-15D652A0EDB4}"/>
              </a:ext>
            </a:extLst>
          </p:cNvPr>
          <p:cNvSpPr txBox="1"/>
          <p:nvPr/>
        </p:nvSpPr>
        <p:spPr>
          <a:xfrm>
            <a:off x="263525" y="280642"/>
            <a:ext cx="1155110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solidFill>
                  <a:schemeClr val="dk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  <a:sym typeface="Montserrat Light"/>
              </a:rPr>
              <a:t>4. РЕАЛИЗАЦИЯ, ТЕСТИРОВАНИЕ И ИСПЫТАНИЯ</a:t>
            </a:r>
            <a:r>
              <a:rPr lang="ru-RU" sz="1600" i="0" u="none" strike="noStrike" cap="none" dirty="0">
                <a:solidFill>
                  <a:schemeClr val="dk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  <a:sym typeface="Montserrat Light"/>
              </a:rPr>
              <a:t> </a:t>
            </a:r>
          </a:p>
          <a:p>
            <a:r>
              <a:rPr lang="ru-RU" sz="2000" b="1" dirty="0">
                <a:solidFill>
                  <a:schemeClr val="tx1"/>
                </a:solidFill>
              </a:rPr>
              <a:t>ДЕМОНСТРАЦИЯ РЕЗУЛЬТАТОВ ЭТАПОВ ПОДГОТОВКИ ДАННЫХ ИЗОБРАЖЕНИЙ ДЛЯ 3</a:t>
            </a:r>
            <a:r>
              <a:rPr lang="en-US" sz="2000" b="1" dirty="0">
                <a:solidFill>
                  <a:schemeClr val="tx1"/>
                </a:solidFill>
              </a:rPr>
              <a:t>D </a:t>
            </a:r>
            <a:r>
              <a:rPr lang="ru-RU" sz="2000" b="1" dirty="0">
                <a:solidFill>
                  <a:schemeClr val="tx1"/>
                </a:solidFill>
              </a:rPr>
              <a:t> РЕКОНСТРУКЦИИ</a:t>
            </a:r>
          </a:p>
        </p:txBody>
      </p:sp>
      <p:graphicFrame>
        <p:nvGraphicFramePr>
          <p:cNvPr id="7" name="Таблица 6">
            <a:extLst>
              <a:ext uri="{FF2B5EF4-FFF2-40B4-BE49-F238E27FC236}">
                <a16:creationId xmlns:a16="http://schemas.microsoft.com/office/drawing/2014/main" id="{B6F3E5E3-9453-6EF5-4102-21A224ECAE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9524696"/>
              </p:ext>
            </p:extLst>
          </p:nvPr>
        </p:nvGraphicFramePr>
        <p:xfrm>
          <a:off x="452457" y="1317346"/>
          <a:ext cx="11362172" cy="4255097"/>
        </p:xfrm>
        <a:graphic>
          <a:graphicData uri="http://schemas.openxmlformats.org/drawingml/2006/table">
            <a:tbl>
              <a:tblPr firstRow="1" bandRow="1">
                <a:tableStyleId>{A5CA1F69-63E4-4748-A82F-6462BE253F79}</a:tableStyleId>
              </a:tblPr>
              <a:tblGrid>
                <a:gridCol w="1579543">
                  <a:extLst>
                    <a:ext uri="{9D8B030D-6E8A-4147-A177-3AD203B41FA5}">
                      <a16:colId xmlns:a16="http://schemas.microsoft.com/office/drawing/2014/main" val="3146812952"/>
                    </a:ext>
                  </a:extLst>
                </a:gridCol>
                <a:gridCol w="3193143">
                  <a:extLst>
                    <a:ext uri="{9D8B030D-6E8A-4147-A177-3AD203B41FA5}">
                      <a16:colId xmlns:a16="http://schemas.microsoft.com/office/drawing/2014/main" val="815269344"/>
                    </a:ext>
                  </a:extLst>
                </a:gridCol>
                <a:gridCol w="3483428">
                  <a:extLst>
                    <a:ext uri="{9D8B030D-6E8A-4147-A177-3AD203B41FA5}">
                      <a16:colId xmlns:a16="http://schemas.microsoft.com/office/drawing/2014/main" val="4235750303"/>
                    </a:ext>
                  </a:extLst>
                </a:gridCol>
                <a:gridCol w="3106058">
                  <a:extLst>
                    <a:ext uri="{9D8B030D-6E8A-4147-A177-3AD203B41FA5}">
                      <a16:colId xmlns:a16="http://schemas.microsoft.com/office/drawing/2014/main" val="1155368397"/>
                    </a:ext>
                  </a:extLst>
                </a:gridCol>
              </a:tblGrid>
              <a:tr h="542510">
                <a:tc>
                  <a:txBody>
                    <a:bodyPr/>
                    <a:lstStyle/>
                    <a:p>
                      <a:pPr algn="ctr"/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/>
                        <a:t>Изображение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/>
                        <a:t>Карта глубины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/>
                        <a:t>Выделение контура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1189229"/>
                  </a:ext>
                </a:extLst>
              </a:tr>
              <a:tr h="172517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600" dirty="0"/>
                        <a:t>Идеальные условия</a:t>
                      </a:r>
                    </a:p>
                    <a:p>
                      <a:pPr algn="ctr"/>
                      <a:endParaRPr lang="ru-RU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578636"/>
                  </a:ext>
                </a:extLst>
              </a:tr>
              <a:tr h="198741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600" dirty="0"/>
                        <a:t>Стандартные условия</a:t>
                      </a:r>
                    </a:p>
                    <a:p>
                      <a:pPr algn="ctr"/>
                      <a:endParaRPr lang="ru-RU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6486422"/>
                  </a:ext>
                </a:extLst>
              </a:tr>
            </a:tbl>
          </a:graphicData>
        </a:graphic>
      </p:graphicFrame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6A1EDB3-A97A-4665-CBE3-A4A0E0E53A9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8086" y="1936786"/>
            <a:ext cx="2832535" cy="1591487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02C18E64-4F58-3552-03F7-A940136B955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8463" y="3693283"/>
            <a:ext cx="2291780" cy="1714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AC526209-173A-9AB5-9791-79E5CD589C3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5341" y="1907461"/>
            <a:ext cx="2832534" cy="1603429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9774E50E-E3B6-2955-CDBB-23E97017F3A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73057" y="3630513"/>
            <a:ext cx="2477101" cy="1877944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25519932-D1A0-A880-9D6B-47F81ECAB34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950034" y="1947116"/>
            <a:ext cx="2677795" cy="1464945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53A3369C-4834-911F-6041-C04AF3FCF11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064332" y="3668731"/>
            <a:ext cx="2449201" cy="1801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4294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C1958CF1-3249-16F2-DB8E-77F885BEA69F}"/>
              </a:ext>
            </a:extLst>
          </p:cNvPr>
          <p:cNvGrpSpPr/>
          <p:nvPr/>
        </p:nvGrpSpPr>
        <p:grpSpPr>
          <a:xfrm>
            <a:off x="195940" y="6157745"/>
            <a:ext cx="513035" cy="513034"/>
            <a:chOff x="1261434" y="1228635"/>
            <a:chExt cx="937667" cy="937666"/>
          </a:xfrm>
        </p:grpSpPr>
        <p:sp>
          <p:nvSpPr>
            <p:cNvPr id="5" name="Овал 4">
              <a:extLst>
                <a:ext uri="{FF2B5EF4-FFF2-40B4-BE49-F238E27FC236}">
                  <a16:creationId xmlns:a16="http://schemas.microsoft.com/office/drawing/2014/main" id="{1BE6B9BA-1FDF-4400-CA74-94FB26FC5B80}"/>
                </a:ext>
              </a:extLst>
            </p:cNvPr>
            <p:cNvSpPr/>
            <p:nvPr/>
          </p:nvSpPr>
          <p:spPr>
            <a:xfrm>
              <a:off x="1261434" y="1228635"/>
              <a:ext cx="937667" cy="937666"/>
            </a:xfrm>
            <a:prstGeom prst="ellipse">
              <a:avLst/>
            </a:prstGeom>
            <a:solidFill>
              <a:srgbClr val="699BC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pic>
          <p:nvPicPr>
            <p:cNvPr id="6" name="Рисунок 5">
              <a:extLst>
                <a:ext uri="{FF2B5EF4-FFF2-40B4-BE49-F238E27FC236}">
                  <a16:creationId xmlns:a16="http://schemas.microsoft.com/office/drawing/2014/main" id="{97B32F33-086D-CD47-FBE8-ABF8D7FFA4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66639" b="1303"/>
            <a:stretch/>
          </p:blipFill>
          <p:spPr>
            <a:xfrm>
              <a:off x="1567979" y="1399380"/>
              <a:ext cx="324578" cy="596177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B80DA75B-496E-8EA3-5E09-72EDD398FB2F}"/>
              </a:ext>
            </a:extLst>
          </p:cNvPr>
          <p:cNvSpPr txBox="1"/>
          <p:nvPr/>
        </p:nvSpPr>
        <p:spPr>
          <a:xfrm>
            <a:off x="263525" y="280642"/>
            <a:ext cx="1179784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solidFill>
                  <a:schemeClr val="dk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  <a:sym typeface="Montserrat Light"/>
              </a:rPr>
              <a:t>4. РЕАЛИЗАЦИЯ, ТЕСТИРОВАНИЕ И ИСПЫТАНИЯ</a:t>
            </a:r>
            <a:r>
              <a:rPr lang="ru-RU" sz="1600" i="0" u="none" strike="noStrike" cap="none" dirty="0">
                <a:solidFill>
                  <a:schemeClr val="dk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  <a:sym typeface="Montserrat Light"/>
              </a:rPr>
              <a:t> </a:t>
            </a:r>
          </a:p>
          <a:p>
            <a:r>
              <a:rPr lang="ru-RU" sz="2000" b="1" dirty="0">
                <a:solidFill>
                  <a:schemeClr val="tx1"/>
                </a:solidFill>
              </a:rPr>
              <a:t>ПРИМЕР РАБОТЫ АЛГОРИТМА СОЗДАНИЯ ТРЕХМЕРНОЙ МОДЕЛИ НА ОСНОВАНИИ КАРТЫ ГЛУБИНЫ</a:t>
            </a:r>
          </a:p>
        </p:txBody>
      </p:sp>
      <p:graphicFrame>
        <p:nvGraphicFramePr>
          <p:cNvPr id="3" name="Таблица 2">
            <a:extLst>
              <a:ext uri="{FF2B5EF4-FFF2-40B4-BE49-F238E27FC236}">
                <a16:creationId xmlns:a16="http://schemas.microsoft.com/office/drawing/2014/main" id="{33BDCD87-4C6B-1A65-BD96-962FBF6C1C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4978129"/>
              </p:ext>
            </p:extLst>
          </p:nvPr>
        </p:nvGraphicFramePr>
        <p:xfrm>
          <a:off x="452457" y="1314699"/>
          <a:ext cx="11362172" cy="4766787"/>
        </p:xfrm>
        <a:graphic>
          <a:graphicData uri="http://schemas.openxmlformats.org/drawingml/2006/table">
            <a:tbl>
              <a:tblPr firstRow="1" bandRow="1">
                <a:tableStyleId>{A5CA1F69-63E4-4748-A82F-6462BE253F79}</a:tableStyleId>
              </a:tblPr>
              <a:tblGrid>
                <a:gridCol w="1579543">
                  <a:extLst>
                    <a:ext uri="{9D8B030D-6E8A-4147-A177-3AD203B41FA5}">
                      <a16:colId xmlns:a16="http://schemas.microsoft.com/office/drawing/2014/main" val="3146812952"/>
                    </a:ext>
                  </a:extLst>
                </a:gridCol>
                <a:gridCol w="3193143">
                  <a:extLst>
                    <a:ext uri="{9D8B030D-6E8A-4147-A177-3AD203B41FA5}">
                      <a16:colId xmlns:a16="http://schemas.microsoft.com/office/drawing/2014/main" val="815269344"/>
                    </a:ext>
                  </a:extLst>
                </a:gridCol>
                <a:gridCol w="3483428">
                  <a:extLst>
                    <a:ext uri="{9D8B030D-6E8A-4147-A177-3AD203B41FA5}">
                      <a16:colId xmlns:a16="http://schemas.microsoft.com/office/drawing/2014/main" val="4235750303"/>
                    </a:ext>
                  </a:extLst>
                </a:gridCol>
                <a:gridCol w="3106058">
                  <a:extLst>
                    <a:ext uri="{9D8B030D-6E8A-4147-A177-3AD203B41FA5}">
                      <a16:colId xmlns:a16="http://schemas.microsoft.com/office/drawing/2014/main" val="1155368397"/>
                    </a:ext>
                  </a:extLst>
                </a:gridCol>
              </a:tblGrid>
              <a:tr h="542510">
                <a:tc>
                  <a:txBody>
                    <a:bodyPr/>
                    <a:lstStyle/>
                    <a:p>
                      <a:pPr algn="ctr"/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600" dirty="0"/>
                        <a:t>Карта глубины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/>
                        <a:t>Облако точек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/>
                        <a:t>Трехмерная модель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1189229"/>
                  </a:ext>
                </a:extLst>
              </a:tr>
              <a:tr h="1960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600" dirty="0"/>
                        <a:t>Идеальные условия</a:t>
                      </a:r>
                    </a:p>
                    <a:p>
                      <a:pPr algn="ctr"/>
                      <a:endParaRPr lang="ru-RU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578636"/>
                  </a:ext>
                </a:extLst>
              </a:tr>
              <a:tr h="226422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600" dirty="0"/>
                        <a:t>Стандартные условия</a:t>
                      </a:r>
                    </a:p>
                    <a:p>
                      <a:pPr algn="ctr"/>
                      <a:endParaRPr lang="ru-RU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6486422"/>
                  </a:ext>
                </a:extLst>
              </a:tr>
            </a:tbl>
          </a:graphicData>
        </a:graphic>
      </p:graphicFrame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F3FE2E0-5F2C-5307-96E0-1F101A0D36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4139" y="2048590"/>
            <a:ext cx="2630805" cy="1508125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7BEEED2-F893-C93D-EF32-8EE26498A6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67454" y="2099389"/>
            <a:ext cx="2624455" cy="1406525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729713A-7416-86C9-B559-FBA3C415860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10174" y="3932739"/>
            <a:ext cx="2604770" cy="199771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7F139D99-562C-70B6-8D0F-2F2ED5B5290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67454" y="4030211"/>
            <a:ext cx="2573020" cy="1802765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9CB5201-2552-4680-F3C7-86EC33BD08B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387770" y="1936769"/>
            <a:ext cx="1776317" cy="1731768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554EEDEF-E409-F881-59CB-607748BE02F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244421" y="3932739"/>
            <a:ext cx="2063013" cy="1997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6686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C12505-597E-D959-1D60-8AFA41B79D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C814BA46-CDBC-AD61-A89E-668191B02170}"/>
              </a:ext>
            </a:extLst>
          </p:cNvPr>
          <p:cNvGrpSpPr/>
          <p:nvPr/>
        </p:nvGrpSpPr>
        <p:grpSpPr>
          <a:xfrm>
            <a:off x="195940" y="6157745"/>
            <a:ext cx="513035" cy="513034"/>
            <a:chOff x="1261434" y="1228635"/>
            <a:chExt cx="937667" cy="937666"/>
          </a:xfrm>
        </p:grpSpPr>
        <p:sp>
          <p:nvSpPr>
            <p:cNvPr id="5" name="Овал 4">
              <a:extLst>
                <a:ext uri="{FF2B5EF4-FFF2-40B4-BE49-F238E27FC236}">
                  <a16:creationId xmlns:a16="http://schemas.microsoft.com/office/drawing/2014/main" id="{41CF1D60-775E-A93B-E32B-AAD697AB57D4}"/>
                </a:ext>
              </a:extLst>
            </p:cNvPr>
            <p:cNvSpPr/>
            <p:nvPr/>
          </p:nvSpPr>
          <p:spPr>
            <a:xfrm>
              <a:off x="1261434" y="1228635"/>
              <a:ext cx="937667" cy="937666"/>
            </a:xfrm>
            <a:prstGeom prst="ellipse">
              <a:avLst/>
            </a:prstGeom>
            <a:solidFill>
              <a:srgbClr val="699BC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pic>
          <p:nvPicPr>
            <p:cNvPr id="6" name="Рисунок 5">
              <a:extLst>
                <a:ext uri="{FF2B5EF4-FFF2-40B4-BE49-F238E27FC236}">
                  <a16:creationId xmlns:a16="http://schemas.microsoft.com/office/drawing/2014/main" id="{E8FFF558-582A-0F56-BAB2-D9FD241416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66639" b="1303"/>
            <a:stretch/>
          </p:blipFill>
          <p:spPr>
            <a:xfrm>
              <a:off x="1567979" y="1399380"/>
              <a:ext cx="324578" cy="596177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12470BB9-349D-8067-CC23-FF1741C1E0DC}"/>
              </a:ext>
            </a:extLst>
          </p:cNvPr>
          <p:cNvSpPr txBox="1"/>
          <p:nvPr/>
        </p:nvSpPr>
        <p:spPr>
          <a:xfrm>
            <a:off x="263525" y="280642"/>
            <a:ext cx="1192847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solidFill>
                  <a:schemeClr val="dk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  <a:sym typeface="Montserrat Light"/>
              </a:rPr>
              <a:t>4. РЕАЛИЗАЦИЯ, ТЕСТИРОВАНИЕ И ИСПЫТАНИЯ</a:t>
            </a:r>
            <a:r>
              <a:rPr lang="ru-RU" sz="1600" i="0" u="none" strike="noStrike" cap="none" dirty="0">
                <a:solidFill>
                  <a:schemeClr val="dk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  <a:sym typeface="Montserrat Light"/>
              </a:rPr>
              <a:t> </a:t>
            </a:r>
          </a:p>
          <a:p>
            <a:r>
              <a:rPr lang="ru-RU" sz="2000" b="1" dirty="0">
                <a:solidFill>
                  <a:schemeClr val="tx1"/>
                </a:solidFill>
              </a:rPr>
              <a:t>ПРИМЕР РАБОТЫ АЛГОРИТМА СОЗДАНИЯ ТРЕХМЕРНОЙ МОДЕЛИ ПО НЕСКОЛЬКИМ ИЗОБРАЖЕНИЯМ  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D8CF37B8-D0BA-2CEC-68A8-55B9F06319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0085" y="1237006"/>
            <a:ext cx="3721490" cy="4128047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7F9D297F-69B2-5EDC-72D2-D0A033DFFE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52385" y="1069224"/>
            <a:ext cx="3721490" cy="422107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64FE1FB-281E-9D1D-8A76-417C4811274C}"/>
              </a:ext>
            </a:extLst>
          </p:cNvPr>
          <p:cNvSpPr txBox="1"/>
          <p:nvPr/>
        </p:nvSpPr>
        <p:spPr>
          <a:xfrm>
            <a:off x="2223489" y="5675086"/>
            <a:ext cx="21146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/>
              <a:t>Идеальные условия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E7C0A97-D6AB-E775-3755-A645F09D9B9A}"/>
              </a:ext>
            </a:extLst>
          </p:cNvPr>
          <p:cNvSpPr txBox="1"/>
          <p:nvPr/>
        </p:nvSpPr>
        <p:spPr>
          <a:xfrm>
            <a:off x="7170058" y="5675086"/>
            <a:ext cx="23038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/>
              <a:t>Стандартные условия</a:t>
            </a:r>
          </a:p>
        </p:txBody>
      </p:sp>
    </p:spTree>
    <p:extLst>
      <p:ext uri="{BB962C8B-B14F-4D97-AF65-F5344CB8AC3E}">
        <p14:creationId xmlns:p14="http://schemas.microsoft.com/office/powerpoint/2010/main" val="41064481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C1958CF1-3249-16F2-DB8E-77F885BEA69F}"/>
              </a:ext>
            </a:extLst>
          </p:cNvPr>
          <p:cNvGrpSpPr/>
          <p:nvPr/>
        </p:nvGrpSpPr>
        <p:grpSpPr>
          <a:xfrm>
            <a:off x="195940" y="6157745"/>
            <a:ext cx="513035" cy="513034"/>
            <a:chOff x="1261434" y="1228635"/>
            <a:chExt cx="937667" cy="937666"/>
          </a:xfrm>
        </p:grpSpPr>
        <p:sp>
          <p:nvSpPr>
            <p:cNvPr id="5" name="Овал 4">
              <a:extLst>
                <a:ext uri="{FF2B5EF4-FFF2-40B4-BE49-F238E27FC236}">
                  <a16:creationId xmlns:a16="http://schemas.microsoft.com/office/drawing/2014/main" id="{1BE6B9BA-1FDF-4400-CA74-94FB26FC5B80}"/>
                </a:ext>
              </a:extLst>
            </p:cNvPr>
            <p:cNvSpPr/>
            <p:nvPr/>
          </p:nvSpPr>
          <p:spPr>
            <a:xfrm>
              <a:off x="1261434" y="1228635"/>
              <a:ext cx="937667" cy="937666"/>
            </a:xfrm>
            <a:prstGeom prst="ellipse">
              <a:avLst/>
            </a:prstGeom>
            <a:solidFill>
              <a:srgbClr val="699BC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pic>
          <p:nvPicPr>
            <p:cNvPr id="6" name="Рисунок 5">
              <a:extLst>
                <a:ext uri="{FF2B5EF4-FFF2-40B4-BE49-F238E27FC236}">
                  <a16:creationId xmlns:a16="http://schemas.microsoft.com/office/drawing/2014/main" id="{97B32F33-086D-CD47-FBE8-ABF8D7FFA4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66639" b="1303"/>
            <a:stretch/>
          </p:blipFill>
          <p:spPr>
            <a:xfrm>
              <a:off x="1567979" y="1399380"/>
              <a:ext cx="324578" cy="596177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B80DA75B-496E-8EA3-5E09-72EDD398FB2F}"/>
              </a:ext>
            </a:extLst>
          </p:cNvPr>
          <p:cNvSpPr txBox="1"/>
          <p:nvPr/>
        </p:nvSpPr>
        <p:spPr>
          <a:xfrm>
            <a:off x="263525" y="544453"/>
            <a:ext cx="20249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b="1" dirty="0">
                <a:solidFill>
                  <a:schemeClr val="tx1"/>
                </a:solidFill>
              </a:rPr>
              <a:t>ЗАКЛЮЧЕНИЕ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533577A-4A2F-7619-A8EE-A9D8AFD460E4}"/>
              </a:ext>
            </a:extLst>
          </p:cNvPr>
          <p:cNvSpPr txBox="1"/>
          <p:nvPr/>
        </p:nvSpPr>
        <p:spPr>
          <a:xfrm>
            <a:off x="708975" y="1166843"/>
            <a:ext cx="10124125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0215" algn="just">
              <a:spcBef>
                <a:spcPts val="1180"/>
              </a:spcBef>
            </a:pPr>
            <a:r>
              <a:rPr lang="ru-RU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Основная цель выпускной квалификационной работы разработка моделей и методов программной системы по трехмерной реконструкции по стереоизображениям была выполнена.</a:t>
            </a:r>
          </a:p>
          <a:p>
            <a:pPr indent="450215" algn="just">
              <a:spcBef>
                <a:spcPts val="1180"/>
              </a:spcBef>
            </a:pPr>
            <a:r>
              <a:rPr lang="ru-RU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Также в ходе работы над выпускной квалификационной работой были выполнены следующие задачи:</a:t>
            </a:r>
          </a:p>
          <a:p>
            <a:pPr marL="342900" lvl="0" indent="-342900" algn="just">
              <a:spcBef>
                <a:spcPts val="1180"/>
              </a:spcBef>
              <a:buFont typeface="+mj-lt"/>
              <a:buAutoNum type="arabicPeriod"/>
              <a:tabLst>
                <a:tab pos="630555" algn="l"/>
              </a:tabLst>
            </a:pPr>
            <a:r>
              <a:rPr lang="ru-RU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Анализ предметной области «Трехмерная реконструкция подводного трубопровода по стереопаре»;</a:t>
            </a:r>
          </a:p>
          <a:p>
            <a:pPr marL="342900" lvl="0" indent="-342900" algn="just">
              <a:spcBef>
                <a:spcPts val="1180"/>
              </a:spcBef>
              <a:buFont typeface="+mj-lt"/>
              <a:buAutoNum type="arabicPeriod"/>
              <a:tabLst>
                <a:tab pos="630555" algn="l"/>
              </a:tabLst>
            </a:pPr>
            <a:r>
              <a:rPr lang="ru-RU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Разработка модели предметной области «Трехмерная реконструкция подводного трубопровода по стереопаре».</a:t>
            </a:r>
          </a:p>
          <a:p>
            <a:pPr marL="342900" lvl="0" indent="-342900" algn="just">
              <a:spcBef>
                <a:spcPts val="1180"/>
              </a:spcBef>
              <a:buFont typeface="+mj-lt"/>
              <a:buAutoNum type="arabicPeriod"/>
              <a:tabLst>
                <a:tab pos="630555" algn="l"/>
              </a:tabLst>
            </a:pPr>
            <a:r>
              <a:rPr lang="ru-RU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Разработка проекта программной системы для трехмерной реконструкции с использованием стереокамеры.</a:t>
            </a:r>
          </a:p>
          <a:p>
            <a:pPr marL="342900" lvl="0" indent="-342900" algn="just">
              <a:spcBef>
                <a:spcPts val="1180"/>
              </a:spcBef>
              <a:buFont typeface="+mj-lt"/>
              <a:buAutoNum type="arabicPeriod"/>
              <a:tabLst>
                <a:tab pos="630555" algn="l"/>
              </a:tabLst>
            </a:pPr>
            <a:r>
              <a:rPr lang="ru-RU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Разработка модулей программной системы для трехмерной реконструкции с использованием стереокамеры.</a:t>
            </a:r>
          </a:p>
          <a:p>
            <a:pPr>
              <a:spcBef>
                <a:spcPts val="1180"/>
              </a:spcBef>
            </a:pPr>
            <a:endParaRPr lang="ru-RU" sz="1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5108163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C1958CF1-3249-16F2-DB8E-77F885BEA69F}"/>
              </a:ext>
            </a:extLst>
          </p:cNvPr>
          <p:cNvGrpSpPr/>
          <p:nvPr/>
        </p:nvGrpSpPr>
        <p:grpSpPr>
          <a:xfrm>
            <a:off x="195940" y="6157745"/>
            <a:ext cx="513035" cy="513034"/>
            <a:chOff x="1261434" y="1228635"/>
            <a:chExt cx="937667" cy="937666"/>
          </a:xfrm>
        </p:grpSpPr>
        <p:sp>
          <p:nvSpPr>
            <p:cNvPr id="5" name="Овал 4">
              <a:extLst>
                <a:ext uri="{FF2B5EF4-FFF2-40B4-BE49-F238E27FC236}">
                  <a16:creationId xmlns:a16="http://schemas.microsoft.com/office/drawing/2014/main" id="{1BE6B9BA-1FDF-4400-CA74-94FB26FC5B80}"/>
                </a:ext>
              </a:extLst>
            </p:cNvPr>
            <p:cNvSpPr/>
            <p:nvPr/>
          </p:nvSpPr>
          <p:spPr>
            <a:xfrm>
              <a:off x="1261434" y="1228635"/>
              <a:ext cx="937667" cy="937666"/>
            </a:xfrm>
            <a:prstGeom prst="ellipse">
              <a:avLst/>
            </a:prstGeom>
            <a:solidFill>
              <a:srgbClr val="699BC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pic>
          <p:nvPicPr>
            <p:cNvPr id="6" name="Рисунок 5">
              <a:extLst>
                <a:ext uri="{FF2B5EF4-FFF2-40B4-BE49-F238E27FC236}">
                  <a16:creationId xmlns:a16="http://schemas.microsoft.com/office/drawing/2014/main" id="{97B32F33-086D-CD47-FBE8-ABF8D7FFA4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66639" b="1303"/>
            <a:stretch/>
          </p:blipFill>
          <p:spPr>
            <a:xfrm>
              <a:off x="1567979" y="1399380"/>
              <a:ext cx="324578" cy="596177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B80DA75B-496E-8EA3-5E09-72EDD398FB2F}"/>
              </a:ext>
            </a:extLst>
          </p:cNvPr>
          <p:cNvSpPr txBox="1"/>
          <p:nvPr/>
        </p:nvSpPr>
        <p:spPr>
          <a:xfrm>
            <a:off x="263525" y="544453"/>
            <a:ext cx="41873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b="1" dirty="0">
                <a:solidFill>
                  <a:schemeClr val="tx1"/>
                </a:solidFill>
              </a:rPr>
              <a:t>АКТУАЛЬНОСТЬ И ПРОБЛЕМЫ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DFABCB7-0FB6-6638-ABC2-1A003AC7CE09}"/>
              </a:ext>
            </a:extLst>
          </p:cNvPr>
          <p:cNvSpPr txBox="1"/>
          <p:nvPr/>
        </p:nvSpPr>
        <p:spPr>
          <a:xfrm>
            <a:off x="452457" y="1504440"/>
            <a:ext cx="5644023" cy="37286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/>
              <a:t>Трубопроводы удобны в транспортировке добываемых ресурсов на большие расстояния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/>
              <a:t>Инспекции очень важны для предотвращения протечек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/>
              <a:t>Инспекции опасно выполнять людям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/>
              <a:t>Проще анализировать состояние трубопровода по трехмерной модели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517C42C-AFE3-32D1-6B10-DE5F96857B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4892" y="1504440"/>
            <a:ext cx="4572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8724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Рисунок 52">
            <a:extLst>
              <a:ext uri="{FF2B5EF4-FFF2-40B4-BE49-F238E27FC236}">
                <a16:creationId xmlns:a16="http://schemas.microsoft.com/office/drawing/2014/main" id="{23B25950-86D2-41AB-997C-781F3B45E8E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3" y="0"/>
            <a:ext cx="12192002" cy="6858000"/>
          </a:xfrm>
          <a:prstGeom prst="rect">
            <a:avLst/>
          </a:prstGeom>
        </p:spPr>
      </p:pic>
      <p:sp>
        <p:nvSpPr>
          <p:cNvPr id="56" name="Google Shape;154;gb6f6fa0e72_1_0">
            <a:extLst>
              <a:ext uri="{FF2B5EF4-FFF2-40B4-BE49-F238E27FC236}">
                <a16:creationId xmlns:a16="http://schemas.microsoft.com/office/drawing/2014/main" id="{8D821B33-E5C9-4CB2-A886-A929CBF93160}"/>
              </a:ext>
            </a:extLst>
          </p:cNvPr>
          <p:cNvSpPr/>
          <p:nvPr/>
        </p:nvSpPr>
        <p:spPr>
          <a:xfrm rot="5400000">
            <a:off x="3467097" y="-162518"/>
            <a:ext cx="1133475" cy="8067679"/>
          </a:xfrm>
          <a:prstGeom prst="rect">
            <a:avLst/>
          </a:prstGeom>
          <a:solidFill>
            <a:srgbClr val="023A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Прямоугольник 57">
            <a:extLst>
              <a:ext uri="{FF2B5EF4-FFF2-40B4-BE49-F238E27FC236}">
                <a16:creationId xmlns:a16="http://schemas.microsoft.com/office/drawing/2014/main" id="{89755244-E690-4F68-8958-D1125360DB46}"/>
              </a:ext>
            </a:extLst>
          </p:cNvPr>
          <p:cNvSpPr/>
          <p:nvPr/>
        </p:nvSpPr>
        <p:spPr>
          <a:xfrm>
            <a:off x="671127" y="3528785"/>
            <a:ext cx="873004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ru-RU" sz="3600" b="1" dirty="0">
                <a:solidFill>
                  <a:schemeClr val="bg1"/>
                </a:solidFill>
                <a:latin typeface="Montserrat" panose="00000500000000000000" pitchFamily="2" charset="-52"/>
                <a:ea typeface="Roboto" pitchFamily="2" charset="0"/>
                <a:sym typeface="Calibri"/>
              </a:rPr>
              <a:t>СПАСИБО ЗА ВНИМАНИЕ!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BDC8EF9-465A-48F1-9374-C6DBE96FE6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17436" y="3304583"/>
            <a:ext cx="1358334" cy="84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8676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C1958CF1-3249-16F2-DB8E-77F885BEA69F}"/>
              </a:ext>
            </a:extLst>
          </p:cNvPr>
          <p:cNvGrpSpPr/>
          <p:nvPr/>
        </p:nvGrpSpPr>
        <p:grpSpPr>
          <a:xfrm>
            <a:off x="195940" y="6157745"/>
            <a:ext cx="513035" cy="513034"/>
            <a:chOff x="1261434" y="1228635"/>
            <a:chExt cx="937667" cy="937666"/>
          </a:xfrm>
        </p:grpSpPr>
        <p:sp>
          <p:nvSpPr>
            <p:cNvPr id="5" name="Овал 4">
              <a:extLst>
                <a:ext uri="{FF2B5EF4-FFF2-40B4-BE49-F238E27FC236}">
                  <a16:creationId xmlns:a16="http://schemas.microsoft.com/office/drawing/2014/main" id="{1BE6B9BA-1FDF-4400-CA74-94FB26FC5B80}"/>
                </a:ext>
              </a:extLst>
            </p:cNvPr>
            <p:cNvSpPr/>
            <p:nvPr/>
          </p:nvSpPr>
          <p:spPr>
            <a:xfrm>
              <a:off x="1261434" y="1228635"/>
              <a:ext cx="937667" cy="937666"/>
            </a:xfrm>
            <a:prstGeom prst="ellipse">
              <a:avLst/>
            </a:prstGeom>
            <a:solidFill>
              <a:srgbClr val="699BC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pic>
          <p:nvPicPr>
            <p:cNvPr id="6" name="Рисунок 5">
              <a:extLst>
                <a:ext uri="{FF2B5EF4-FFF2-40B4-BE49-F238E27FC236}">
                  <a16:creationId xmlns:a16="http://schemas.microsoft.com/office/drawing/2014/main" id="{97B32F33-086D-CD47-FBE8-ABF8D7FFA4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66639" b="1303"/>
            <a:stretch/>
          </p:blipFill>
          <p:spPr>
            <a:xfrm>
              <a:off x="1567979" y="1399380"/>
              <a:ext cx="324578" cy="596177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B80DA75B-496E-8EA3-5E09-72EDD398FB2F}"/>
              </a:ext>
            </a:extLst>
          </p:cNvPr>
          <p:cNvSpPr txBox="1"/>
          <p:nvPr/>
        </p:nvSpPr>
        <p:spPr>
          <a:xfrm>
            <a:off x="263525" y="544453"/>
            <a:ext cx="23118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b="1" dirty="0">
                <a:solidFill>
                  <a:schemeClr val="tx1"/>
                </a:solidFill>
              </a:rPr>
              <a:t>ЦЕЛИ И ЗАДАЧИ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6281A09-E7E8-BD80-0A57-AD4D485EE4EE}"/>
              </a:ext>
            </a:extLst>
          </p:cNvPr>
          <p:cNvSpPr txBox="1"/>
          <p:nvPr/>
        </p:nvSpPr>
        <p:spPr>
          <a:xfrm>
            <a:off x="263525" y="1058950"/>
            <a:ext cx="1115421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0215" algn="just">
              <a:lnSpc>
                <a:spcPct val="150000"/>
              </a:lnSpc>
            </a:pPr>
            <a:r>
              <a:rPr lang="ru-RU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Целью выпускной квалификационной работы является разработка моделей и методов программной системы по созданию трехмерной реконструкции подводного трубопровода при помощи съемки со стереокамеры, находящейся на АНПА.</a:t>
            </a:r>
          </a:p>
          <a:p>
            <a:pPr indent="450215" algn="just">
              <a:lnSpc>
                <a:spcPct val="150000"/>
              </a:lnSpc>
            </a:pPr>
            <a:r>
              <a:rPr lang="ru-RU" sz="1800" u="none" strike="noStrike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Задачи </a:t>
            </a:r>
            <a:r>
              <a:rPr lang="ru-RU" sz="1800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выпускной квалификационной работы:</a:t>
            </a:r>
          </a:p>
          <a:p>
            <a:pPr marL="450000" lvl="3" indent="104400" algn="just">
              <a:lnSpc>
                <a:spcPct val="150000"/>
              </a:lnSpc>
              <a:buFont typeface="+mj-lt"/>
              <a:buAutoNum type="arabicPeriod"/>
            </a:pPr>
            <a:r>
              <a:rPr lang="en-US" sz="1800" u="none" strike="noStrike" dirty="0">
                <a:solidFill>
                  <a:schemeClr val="tx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800" u="none" strike="noStrike" dirty="0">
                <a:solidFill>
                  <a:schemeClr val="tx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Анализ предметной области «Трехмерная реконструкция подводного трубопровода по стереопаре».</a:t>
            </a:r>
            <a:endParaRPr lang="ru-RU" sz="1800" dirty="0">
              <a:solidFill>
                <a:schemeClr val="tx1"/>
              </a:solidFill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0000" lvl="3" indent="104400" algn="just">
              <a:lnSpc>
                <a:spcPct val="150000"/>
              </a:lnSpc>
              <a:buFont typeface="+mj-lt"/>
              <a:buAutoNum type="arabicPeriod"/>
            </a:pPr>
            <a:r>
              <a:rPr lang="en-US" sz="1800" u="none" strike="noStrike" dirty="0">
                <a:solidFill>
                  <a:schemeClr val="tx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800" u="none" strike="noStrike" dirty="0">
                <a:solidFill>
                  <a:schemeClr val="tx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Разработка модели предметной области «Трехмерная реконструкция подводного трубопровода по стереопаре».</a:t>
            </a:r>
            <a:endParaRPr lang="ru-RU" sz="1800" dirty="0">
              <a:solidFill>
                <a:schemeClr val="tx1"/>
              </a:solidFill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0000" lvl="3" indent="104400" algn="just">
              <a:lnSpc>
                <a:spcPct val="150000"/>
              </a:lnSpc>
              <a:buFont typeface="+mj-lt"/>
              <a:buAutoNum type="arabicPeriod"/>
            </a:pPr>
            <a:r>
              <a:rPr lang="en-US" sz="1800" u="none" strike="noStrike" dirty="0">
                <a:solidFill>
                  <a:schemeClr val="tx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800" u="none" strike="noStrike" dirty="0">
                <a:solidFill>
                  <a:schemeClr val="tx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Разработка проекта программной системы для трехмерной реконструкции с использованием стереокамеры.</a:t>
            </a:r>
            <a:endParaRPr lang="ru-RU" sz="1800" dirty="0">
              <a:solidFill>
                <a:schemeClr val="tx1"/>
              </a:solidFill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0000" lvl="3" indent="104400" algn="just">
              <a:lnSpc>
                <a:spcPct val="150000"/>
              </a:lnSpc>
              <a:buFont typeface="+mj-lt"/>
              <a:buAutoNum type="arabicPeriod"/>
            </a:pPr>
            <a:r>
              <a:rPr lang="en-US" sz="1800" u="none" strike="noStrike" dirty="0">
                <a:solidFill>
                  <a:schemeClr val="tx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800" u="none" strike="noStrike" dirty="0">
                <a:solidFill>
                  <a:schemeClr val="tx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Разработка модулей программной системы для трехмерной реконструкции с использованием стереокамеры.</a:t>
            </a:r>
            <a:endParaRPr lang="ru-RU" sz="1800" dirty="0">
              <a:solidFill>
                <a:schemeClr val="tx1"/>
              </a:solidFill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sz="180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442283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C1958CF1-3249-16F2-DB8E-77F885BEA69F}"/>
              </a:ext>
            </a:extLst>
          </p:cNvPr>
          <p:cNvGrpSpPr/>
          <p:nvPr/>
        </p:nvGrpSpPr>
        <p:grpSpPr>
          <a:xfrm>
            <a:off x="195940" y="6157745"/>
            <a:ext cx="513035" cy="513034"/>
            <a:chOff x="1261434" y="1228635"/>
            <a:chExt cx="937667" cy="937666"/>
          </a:xfrm>
        </p:grpSpPr>
        <p:sp>
          <p:nvSpPr>
            <p:cNvPr id="5" name="Овал 4">
              <a:extLst>
                <a:ext uri="{FF2B5EF4-FFF2-40B4-BE49-F238E27FC236}">
                  <a16:creationId xmlns:a16="http://schemas.microsoft.com/office/drawing/2014/main" id="{1BE6B9BA-1FDF-4400-CA74-94FB26FC5B80}"/>
                </a:ext>
              </a:extLst>
            </p:cNvPr>
            <p:cNvSpPr/>
            <p:nvPr/>
          </p:nvSpPr>
          <p:spPr>
            <a:xfrm>
              <a:off x="1261434" y="1228635"/>
              <a:ext cx="937667" cy="937666"/>
            </a:xfrm>
            <a:prstGeom prst="ellipse">
              <a:avLst/>
            </a:prstGeom>
            <a:solidFill>
              <a:srgbClr val="699BC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pic>
          <p:nvPicPr>
            <p:cNvPr id="6" name="Рисунок 5">
              <a:extLst>
                <a:ext uri="{FF2B5EF4-FFF2-40B4-BE49-F238E27FC236}">
                  <a16:creationId xmlns:a16="http://schemas.microsoft.com/office/drawing/2014/main" id="{97B32F33-086D-CD47-FBE8-ABF8D7FFA4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66639" b="1303"/>
            <a:stretch/>
          </p:blipFill>
          <p:spPr>
            <a:xfrm>
              <a:off x="1567979" y="1399380"/>
              <a:ext cx="324578" cy="596177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B80DA75B-496E-8EA3-5E09-72EDD398FB2F}"/>
              </a:ext>
            </a:extLst>
          </p:cNvPr>
          <p:cNvSpPr txBox="1"/>
          <p:nvPr/>
        </p:nvSpPr>
        <p:spPr>
          <a:xfrm>
            <a:off x="263525" y="593621"/>
            <a:ext cx="51395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b="1" dirty="0">
                <a:solidFill>
                  <a:schemeClr val="tx1"/>
                </a:solidFill>
              </a:rPr>
              <a:t>ОБЪЕКТ И ПРЕДМЕТ ИССЛЕДОВАНИЯ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F79B15-7C69-EBE9-AC42-0FB37CF9CBA8}"/>
              </a:ext>
            </a:extLst>
          </p:cNvPr>
          <p:cNvSpPr txBox="1"/>
          <p:nvPr/>
        </p:nvSpPr>
        <p:spPr>
          <a:xfrm>
            <a:off x="276905" y="2482330"/>
            <a:ext cx="11638189" cy="18933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0215" algn="just">
              <a:lnSpc>
                <a:spcPct val="150000"/>
              </a:lnSpc>
            </a:pPr>
            <a:r>
              <a:rPr lang="ru-RU" sz="1600" dirty="0">
                <a:solidFill>
                  <a:schemeClr val="tx1"/>
                </a:solidFill>
                <a:effectLst/>
                <a:latin typeface="+mj-lt"/>
                <a:ea typeface="Times New Roman" panose="02020603050405020304" pitchFamily="18" charset="0"/>
              </a:rPr>
              <a:t>Объектом исследования, являются программные системы, которые могут использовать компьютерное зрение для построения трехмерной модели статической сцены, содержащей объекты, по видеопотоку, который разбивается на изображения.</a:t>
            </a:r>
          </a:p>
          <a:p>
            <a:pPr indent="450215" algn="just">
              <a:lnSpc>
                <a:spcPct val="150000"/>
              </a:lnSpc>
            </a:pPr>
            <a:r>
              <a:rPr lang="ru-RU" sz="1600" dirty="0">
                <a:solidFill>
                  <a:schemeClr val="tx1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Предметом исследования, являются алгоритмы по детектированию объектов статистической сцены, а также алгоритмы позволяющие построить трехмерную модель объекта статистической сцены по ряду изображений.</a:t>
            </a:r>
          </a:p>
        </p:txBody>
      </p:sp>
    </p:spTree>
    <p:extLst>
      <p:ext uri="{BB962C8B-B14F-4D97-AF65-F5344CB8AC3E}">
        <p14:creationId xmlns:p14="http://schemas.microsoft.com/office/powerpoint/2010/main" val="25830935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FB6E37-1DE0-5027-DCA4-B9B3390BF1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3999CF36-327C-2617-6767-7EAAB418BB56}"/>
              </a:ext>
            </a:extLst>
          </p:cNvPr>
          <p:cNvSpPr/>
          <p:nvPr/>
        </p:nvSpPr>
        <p:spPr>
          <a:xfrm>
            <a:off x="602738" y="4091479"/>
            <a:ext cx="3577271" cy="202625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DFA654FD-0212-2519-AFD6-0C682E5A2F31}"/>
              </a:ext>
            </a:extLst>
          </p:cNvPr>
          <p:cNvSpPr/>
          <p:nvPr/>
        </p:nvSpPr>
        <p:spPr>
          <a:xfrm>
            <a:off x="4450518" y="4109873"/>
            <a:ext cx="3561474" cy="202625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5E50F177-B750-40D8-F020-3366E18161E0}"/>
              </a:ext>
            </a:extLst>
          </p:cNvPr>
          <p:cNvSpPr/>
          <p:nvPr/>
        </p:nvSpPr>
        <p:spPr>
          <a:xfrm>
            <a:off x="8371397" y="4109873"/>
            <a:ext cx="3561474" cy="202625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B65EC29B-A384-4C93-AB01-86C4AF347D0A}"/>
              </a:ext>
            </a:extLst>
          </p:cNvPr>
          <p:cNvGrpSpPr/>
          <p:nvPr/>
        </p:nvGrpSpPr>
        <p:grpSpPr>
          <a:xfrm>
            <a:off x="195940" y="6157745"/>
            <a:ext cx="513035" cy="513034"/>
            <a:chOff x="1261434" y="1228635"/>
            <a:chExt cx="937667" cy="937666"/>
          </a:xfrm>
        </p:grpSpPr>
        <p:sp>
          <p:nvSpPr>
            <p:cNvPr id="5" name="Овал 4">
              <a:extLst>
                <a:ext uri="{FF2B5EF4-FFF2-40B4-BE49-F238E27FC236}">
                  <a16:creationId xmlns:a16="http://schemas.microsoft.com/office/drawing/2014/main" id="{8A6E5516-29D3-9F6C-B470-0A69B012C24E}"/>
                </a:ext>
              </a:extLst>
            </p:cNvPr>
            <p:cNvSpPr/>
            <p:nvPr/>
          </p:nvSpPr>
          <p:spPr>
            <a:xfrm>
              <a:off x="1261434" y="1228635"/>
              <a:ext cx="937667" cy="937666"/>
            </a:xfrm>
            <a:prstGeom prst="ellipse">
              <a:avLst/>
            </a:prstGeom>
            <a:solidFill>
              <a:srgbClr val="699BC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pic>
          <p:nvPicPr>
            <p:cNvPr id="6" name="Рисунок 5">
              <a:extLst>
                <a:ext uri="{FF2B5EF4-FFF2-40B4-BE49-F238E27FC236}">
                  <a16:creationId xmlns:a16="http://schemas.microsoft.com/office/drawing/2014/main" id="{08657F40-05E1-CB17-CE66-D551882466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66639" b="1303"/>
            <a:stretch/>
          </p:blipFill>
          <p:spPr>
            <a:xfrm>
              <a:off x="1567979" y="1399380"/>
              <a:ext cx="324578" cy="596177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D0714373-B981-441F-61AF-32BC332B3C5E}"/>
              </a:ext>
            </a:extLst>
          </p:cNvPr>
          <p:cNvSpPr txBox="1"/>
          <p:nvPr/>
        </p:nvSpPr>
        <p:spPr>
          <a:xfrm>
            <a:off x="195940" y="380768"/>
            <a:ext cx="62889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ru-RU" sz="1600" spc="-5" dirty="0">
                <a:latin typeface="+mj-lt"/>
                <a:cs typeface="Microsoft Sans Serif"/>
              </a:rPr>
              <a:t>1.</a:t>
            </a:r>
            <a:r>
              <a:rPr lang="ru-RU" sz="1600" spc="15" dirty="0">
                <a:latin typeface="+mj-lt"/>
                <a:cs typeface="Microsoft Sans Serif"/>
              </a:rPr>
              <a:t> </a:t>
            </a:r>
            <a:r>
              <a:rPr lang="ru-RU" sz="1600" spc="-20" dirty="0">
                <a:latin typeface="+mj-lt"/>
                <a:cs typeface="Microsoft Sans Serif"/>
              </a:rPr>
              <a:t>ОБЗОР</a:t>
            </a:r>
            <a:r>
              <a:rPr lang="ru-RU" sz="1600" spc="50" dirty="0">
                <a:latin typeface="+mj-lt"/>
                <a:cs typeface="Microsoft Sans Serif"/>
              </a:rPr>
              <a:t> </a:t>
            </a:r>
            <a:r>
              <a:rPr lang="ru-RU" sz="1600" spc="5" dirty="0">
                <a:latin typeface="+mj-lt"/>
                <a:cs typeface="Microsoft Sans Serif"/>
              </a:rPr>
              <a:t>СУЩЕСТВУЮЩИХ</a:t>
            </a:r>
            <a:r>
              <a:rPr lang="ru-RU" sz="1600" spc="15" dirty="0">
                <a:latin typeface="+mj-lt"/>
                <a:cs typeface="Microsoft Sans Serif"/>
              </a:rPr>
              <a:t> </a:t>
            </a:r>
            <a:r>
              <a:rPr lang="ru-RU" sz="1600" spc="-45" dirty="0">
                <a:latin typeface="+mj-lt"/>
                <a:cs typeface="Microsoft Sans Serif"/>
              </a:rPr>
              <a:t>ПОДХОДОВ,</a:t>
            </a:r>
            <a:r>
              <a:rPr lang="ru-RU" sz="1600" spc="75" dirty="0">
                <a:latin typeface="+mj-lt"/>
                <a:cs typeface="Microsoft Sans Serif"/>
              </a:rPr>
              <a:t> </a:t>
            </a:r>
            <a:r>
              <a:rPr lang="ru-RU" sz="1600" spc="5" dirty="0">
                <a:latin typeface="+mj-lt"/>
                <a:cs typeface="Microsoft Sans Serif"/>
              </a:rPr>
              <a:t>РЕШЕНИЙ</a:t>
            </a:r>
            <a:r>
              <a:rPr lang="ru-RU" sz="1600" spc="-5" dirty="0">
                <a:latin typeface="+mj-lt"/>
                <a:cs typeface="Microsoft Sans Serif"/>
              </a:rPr>
              <a:t> </a:t>
            </a:r>
            <a:r>
              <a:rPr lang="ru-RU" sz="1600" spc="-10" dirty="0">
                <a:latin typeface="+mj-lt"/>
                <a:cs typeface="Microsoft Sans Serif"/>
              </a:rPr>
              <a:t>И</a:t>
            </a:r>
            <a:r>
              <a:rPr lang="ru-RU" sz="1600" spc="30" dirty="0">
                <a:latin typeface="+mj-lt"/>
                <a:cs typeface="Microsoft Sans Serif"/>
              </a:rPr>
              <a:t> </a:t>
            </a:r>
            <a:r>
              <a:rPr lang="ru-RU" sz="1600" spc="-50" dirty="0">
                <a:latin typeface="+mj-lt"/>
                <a:cs typeface="Microsoft Sans Serif"/>
              </a:rPr>
              <a:t>ЗАДАЧ</a:t>
            </a:r>
            <a:endParaRPr lang="ru-RU" sz="1600" dirty="0">
              <a:latin typeface="+mj-lt"/>
              <a:cs typeface="Microsoft Sans Serif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7E7D813-FBAE-9C2E-5B8C-4A5746C14571}"/>
              </a:ext>
            </a:extLst>
          </p:cNvPr>
          <p:cNvSpPr txBox="1"/>
          <p:nvPr/>
        </p:nvSpPr>
        <p:spPr>
          <a:xfrm>
            <a:off x="263525" y="619196"/>
            <a:ext cx="793090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b="1" spc="-5" dirty="0">
                <a:solidFill>
                  <a:schemeClr val="tx1"/>
                </a:solidFill>
              </a:rPr>
              <a:t>СУЩЕСТВУЮЩИЕ</a:t>
            </a:r>
            <a:r>
              <a:rPr lang="ru-RU" sz="2000" b="1" spc="-30" dirty="0">
                <a:solidFill>
                  <a:schemeClr val="tx1"/>
                </a:solidFill>
              </a:rPr>
              <a:t> </a:t>
            </a:r>
            <a:r>
              <a:rPr lang="ru-RU" sz="2000" b="1" spc="-5" dirty="0">
                <a:solidFill>
                  <a:schemeClr val="tx1"/>
                </a:solidFill>
              </a:rPr>
              <a:t>РЕШЕНИЯ</a:t>
            </a:r>
            <a:endParaRPr lang="ru-RU" b="1" dirty="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99B3652-D9C5-028E-B7AE-93485B84CC15}"/>
              </a:ext>
            </a:extLst>
          </p:cNvPr>
          <p:cNvSpPr txBox="1"/>
          <p:nvPr/>
        </p:nvSpPr>
        <p:spPr>
          <a:xfrm>
            <a:off x="1667374" y="4125937"/>
            <a:ext cx="1463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i="1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Meshroom</a:t>
            </a:r>
            <a:endParaRPr lang="ru-RU" i="1" dirty="0"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5050113-3114-9D93-D8CE-CDA727CDEDA2}"/>
              </a:ext>
            </a:extLst>
          </p:cNvPr>
          <p:cNvSpPr txBox="1"/>
          <p:nvPr/>
        </p:nvSpPr>
        <p:spPr>
          <a:xfrm>
            <a:off x="9636609" y="4124446"/>
            <a:ext cx="1031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800" i="1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TripoSR</a:t>
            </a:r>
            <a:endParaRPr lang="ru-RU" sz="1800" i="1" dirty="0">
              <a:latin typeface="+mj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D78ED45-6E5A-64C9-43FD-481FC0C64E64}"/>
              </a:ext>
            </a:extLst>
          </p:cNvPr>
          <p:cNvSpPr txBox="1"/>
          <p:nvPr/>
        </p:nvSpPr>
        <p:spPr>
          <a:xfrm>
            <a:off x="5803319" y="4176634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800" i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en-US" sz="1800" i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DPEA</a:t>
            </a:r>
            <a:endParaRPr lang="ru-RU" sz="1800" i="1" dirty="0"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16EBE91-FCB3-5E59-56EA-B220A95F76E8}"/>
              </a:ext>
            </a:extLst>
          </p:cNvPr>
          <p:cNvSpPr txBox="1"/>
          <p:nvPr/>
        </p:nvSpPr>
        <p:spPr>
          <a:xfrm>
            <a:off x="618537" y="4544497"/>
            <a:ext cx="3561473" cy="15240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1600" dirty="0">
                <a:effectLst/>
                <a:latin typeface="+mj-lt"/>
                <a:ea typeface="Times New Roman" panose="02020603050405020304" pitchFamily="18" charset="0"/>
                <a:cs typeface="Raavi" panose="020B0502040204020203" pitchFamily="34" charset="0"/>
              </a:rPr>
              <a:t>Достоинства: </a:t>
            </a:r>
            <a:endParaRPr lang="en-US" sz="1600" dirty="0">
              <a:effectLst/>
              <a:latin typeface="+mj-lt"/>
              <a:ea typeface="Times New Roman" panose="02020603050405020304" pitchFamily="18" charset="0"/>
              <a:cs typeface="Raavi" panose="020B0502040204020203" pitchFamily="34" charset="0"/>
            </a:endParaRPr>
          </a:p>
          <a:p>
            <a:pPr indent="450000" algn="just">
              <a:lnSpc>
                <a:spcPct val="150000"/>
              </a:lnSpc>
            </a:pPr>
            <a:r>
              <a:rPr lang="ru-RU" sz="1600" dirty="0">
                <a:effectLst/>
                <a:latin typeface="+mj-lt"/>
                <a:ea typeface="Times New Roman" panose="02020603050405020304" pitchFamily="18" charset="0"/>
                <a:cs typeface="Raavi" panose="020B0502040204020203" pitchFamily="34" charset="0"/>
              </a:rPr>
              <a:t>открытый программный код</a:t>
            </a:r>
          </a:p>
          <a:p>
            <a:pPr algn="just">
              <a:lnSpc>
                <a:spcPct val="150000"/>
              </a:lnSpc>
            </a:pPr>
            <a:r>
              <a:rPr lang="ru-RU" sz="1600" dirty="0">
                <a:effectLst/>
                <a:latin typeface="+mj-lt"/>
                <a:ea typeface="Times New Roman" panose="02020603050405020304" pitchFamily="18" charset="0"/>
                <a:cs typeface="Raavi" panose="020B0502040204020203" pitchFamily="34" charset="0"/>
              </a:rPr>
              <a:t>Недостатки: </a:t>
            </a:r>
            <a:endParaRPr lang="en-US" sz="1600" dirty="0">
              <a:effectLst/>
              <a:latin typeface="+mj-lt"/>
              <a:ea typeface="Times New Roman" panose="02020603050405020304" pitchFamily="18" charset="0"/>
              <a:cs typeface="Raavi" panose="020B0502040204020203" pitchFamily="34" charset="0"/>
            </a:endParaRPr>
          </a:p>
          <a:p>
            <a:pPr indent="450000" algn="just">
              <a:lnSpc>
                <a:spcPct val="150000"/>
              </a:lnSpc>
            </a:pPr>
            <a:r>
              <a:rPr lang="ru-RU" sz="1600" dirty="0">
                <a:effectLst/>
                <a:latin typeface="+mj-lt"/>
                <a:ea typeface="Times New Roman" panose="02020603050405020304" pitchFamily="18" charset="0"/>
                <a:cs typeface="Raavi" panose="020B0502040204020203" pitchFamily="34" charset="0"/>
              </a:rPr>
              <a:t>трехмерная модель не точная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73F3B0B-7047-E14D-887B-673DFD37B8C8}"/>
              </a:ext>
            </a:extLst>
          </p:cNvPr>
          <p:cNvSpPr txBox="1"/>
          <p:nvPr/>
        </p:nvSpPr>
        <p:spPr>
          <a:xfrm>
            <a:off x="8446219" y="4500798"/>
            <a:ext cx="355889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Достоинства:</a:t>
            </a:r>
            <a:endParaRPr lang="en-US" sz="1600" dirty="0">
              <a:effectLst/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450000" algn="just">
              <a:lnSpc>
                <a:spcPct val="150000"/>
              </a:lnSpc>
            </a:pPr>
            <a:r>
              <a:rPr lang="ru-RU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высокая скорость выполнения</a:t>
            </a:r>
          </a:p>
          <a:p>
            <a:r>
              <a:rPr lang="ru-RU" sz="1600" dirty="0">
                <a:effectLst/>
                <a:latin typeface="+mj-lt"/>
                <a:ea typeface="Times New Roman" panose="02020603050405020304" pitchFamily="18" charset="0"/>
              </a:rPr>
              <a:t>Недостатки: </a:t>
            </a:r>
            <a:endParaRPr lang="en-US" sz="1600" dirty="0">
              <a:effectLst/>
              <a:latin typeface="+mj-lt"/>
              <a:ea typeface="Times New Roman" panose="02020603050405020304" pitchFamily="18" charset="0"/>
            </a:endParaRPr>
          </a:p>
          <a:p>
            <a:pPr indent="450000"/>
            <a:r>
              <a:rPr lang="ru-RU" sz="1600" dirty="0">
                <a:latin typeface="+mj-lt"/>
                <a:ea typeface="Times New Roman" panose="02020603050405020304" pitchFamily="18" charset="0"/>
              </a:rPr>
              <a:t>код</a:t>
            </a:r>
            <a:r>
              <a:rPr lang="ru-RU" sz="1600" dirty="0">
                <a:effectLst/>
                <a:latin typeface="+mj-lt"/>
                <a:ea typeface="Times New Roman" panose="02020603050405020304" pitchFamily="18" charset="0"/>
              </a:rPr>
              <a:t> нельзя получить для личного использования</a:t>
            </a:r>
            <a:endParaRPr lang="ru-RU" sz="1600" dirty="0">
              <a:latin typeface="+mj-lt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4D2EBBF-795C-7BD6-1001-4AF5EF066A35}"/>
              </a:ext>
            </a:extLst>
          </p:cNvPr>
          <p:cNvSpPr txBox="1"/>
          <p:nvPr/>
        </p:nvSpPr>
        <p:spPr>
          <a:xfrm>
            <a:off x="4552916" y="4444968"/>
            <a:ext cx="356147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Достоинства:</a:t>
            </a:r>
            <a:endParaRPr lang="en-US" sz="1600" dirty="0">
              <a:effectLst/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450000" algn="just">
              <a:lnSpc>
                <a:spcPct val="150000"/>
              </a:lnSpc>
            </a:pPr>
            <a:r>
              <a:rPr lang="ru-RU" sz="1600" dirty="0">
                <a:latin typeface="+mj-lt"/>
                <a:ea typeface="Times New Roman" panose="02020603050405020304" pitchFamily="18" charset="0"/>
              </a:rPr>
              <a:t>м</a:t>
            </a:r>
            <a:r>
              <a:rPr lang="ru-RU" sz="1600" dirty="0">
                <a:effectLst/>
                <a:latin typeface="+mj-lt"/>
                <a:ea typeface="Times New Roman" panose="02020603050405020304" pitchFamily="18" charset="0"/>
              </a:rPr>
              <a:t>одель можно скачать</a:t>
            </a:r>
            <a:endParaRPr lang="ru-RU" sz="1600" dirty="0">
              <a:effectLst/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1600" dirty="0">
                <a:effectLst/>
                <a:latin typeface="+mj-lt"/>
                <a:ea typeface="Times New Roman" panose="02020603050405020304" pitchFamily="18" charset="0"/>
              </a:rPr>
              <a:t>Недостатки: </a:t>
            </a:r>
            <a:endParaRPr lang="en-US" sz="1600" dirty="0">
              <a:effectLst/>
              <a:latin typeface="+mj-lt"/>
              <a:ea typeface="Times New Roman" panose="02020603050405020304" pitchFamily="18" charset="0"/>
            </a:endParaRPr>
          </a:p>
          <a:p>
            <a:pPr indent="450000"/>
            <a:r>
              <a:rPr lang="ru-RU" sz="1600" dirty="0">
                <a:effectLst/>
                <a:latin typeface="+mj-lt"/>
                <a:ea typeface="Times New Roman" panose="02020603050405020304" pitchFamily="18" charset="0"/>
              </a:rPr>
              <a:t>нельзя получить код</a:t>
            </a:r>
          </a:p>
          <a:p>
            <a:pPr indent="450000"/>
            <a:r>
              <a:rPr lang="ru-RU" sz="1600" dirty="0">
                <a:effectLst/>
                <a:latin typeface="+mj-lt"/>
                <a:ea typeface="Times New Roman" panose="02020603050405020304" pitchFamily="18" charset="0"/>
              </a:rPr>
              <a:t>модель получается неточная.</a:t>
            </a:r>
            <a:endParaRPr lang="ru-RU" sz="1600" dirty="0"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DA3727B-D758-E8BF-F230-4B0E0C985B2B}"/>
              </a:ext>
            </a:extLst>
          </p:cNvPr>
          <p:cNvSpPr txBox="1"/>
          <p:nvPr/>
        </p:nvSpPr>
        <p:spPr>
          <a:xfrm>
            <a:off x="541253" y="1703138"/>
            <a:ext cx="4267200" cy="1524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600" i="1" dirty="0"/>
              <a:t>Было рассмотрено</a:t>
            </a:r>
            <a:r>
              <a:rPr lang="ru-RU" sz="1600" dirty="0"/>
              <a:t>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/>
              <a:t>3 программных системы</a:t>
            </a:r>
          </a:p>
          <a:p>
            <a:pPr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/>
              <a:t>10 методов касающихся трехмерной реконструкции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F76C1A9-76C0-C517-5092-A7714DB29827}"/>
              </a:ext>
            </a:extLst>
          </p:cNvPr>
          <p:cNvSpPr txBox="1"/>
          <p:nvPr/>
        </p:nvSpPr>
        <p:spPr>
          <a:xfrm>
            <a:off x="5398219" y="1787600"/>
            <a:ext cx="6096000" cy="1345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>
              <a:lnSpc>
                <a:spcPct val="150000"/>
              </a:lnSpc>
            </a:pPr>
            <a:r>
              <a:rPr lang="ru-RU" sz="1400" i="1" dirty="0"/>
              <a:t>В том числе:</a:t>
            </a:r>
          </a:p>
          <a:p>
            <a:pPr marL="2857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/>
              <a:t>3 метода детектирования</a:t>
            </a:r>
          </a:p>
          <a:p>
            <a:pPr marL="2857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/>
              <a:t>3 метода реконструкции</a:t>
            </a:r>
          </a:p>
          <a:p>
            <a:pPr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/>
              <a:t>4 метода частично решающие задачу реконструкции</a:t>
            </a:r>
          </a:p>
        </p:txBody>
      </p:sp>
    </p:spTree>
    <p:extLst>
      <p:ext uri="{BB962C8B-B14F-4D97-AF65-F5344CB8AC3E}">
        <p14:creationId xmlns:p14="http://schemas.microsoft.com/office/powerpoint/2010/main" val="2585420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602B45-4E95-A2FD-D824-A6B51FAD1A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AC845B90-F634-CF18-DE1A-BBB8874B10DF}"/>
              </a:ext>
            </a:extLst>
          </p:cNvPr>
          <p:cNvGrpSpPr/>
          <p:nvPr/>
        </p:nvGrpSpPr>
        <p:grpSpPr>
          <a:xfrm>
            <a:off x="195940" y="6157745"/>
            <a:ext cx="513035" cy="513034"/>
            <a:chOff x="1261434" y="1228635"/>
            <a:chExt cx="937667" cy="937666"/>
          </a:xfrm>
        </p:grpSpPr>
        <p:sp>
          <p:nvSpPr>
            <p:cNvPr id="5" name="Овал 4">
              <a:extLst>
                <a:ext uri="{FF2B5EF4-FFF2-40B4-BE49-F238E27FC236}">
                  <a16:creationId xmlns:a16="http://schemas.microsoft.com/office/drawing/2014/main" id="{41B8EB0B-32CA-CE94-F591-0AADA008972C}"/>
                </a:ext>
              </a:extLst>
            </p:cNvPr>
            <p:cNvSpPr/>
            <p:nvPr/>
          </p:nvSpPr>
          <p:spPr>
            <a:xfrm>
              <a:off x="1261434" y="1228635"/>
              <a:ext cx="937667" cy="937666"/>
            </a:xfrm>
            <a:prstGeom prst="ellipse">
              <a:avLst/>
            </a:prstGeom>
            <a:solidFill>
              <a:srgbClr val="699BC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pic>
          <p:nvPicPr>
            <p:cNvPr id="6" name="Рисунок 5">
              <a:extLst>
                <a:ext uri="{FF2B5EF4-FFF2-40B4-BE49-F238E27FC236}">
                  <a16:creationId xmlns:a16="http://schemas.microsoft.com/office/drawing/2014/main" id="{3461376B-7387-3609-A481-82CF052DF7A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66639" b="1303"/>
            <a:stretch/>
          </p:blipFill>
          <p:spPr>
            <a:xfrm>
              <a:off x="1567979" y="1399380"/>
              <a:ext cx="324578" cy="596177"/>
            </a:xfrm>
            <a:prstGeom prst="rect">
              <a:avLst/>
            </a:prstGeom>
          </p:spPr>
        </p:pic>
      </p:grpSp>
      <p:sp>
        <p:nvSpPr>
          <p:cNvPr id="2" name="object 2">
            <a:extLst>
              <a:ext uri="{FF2B5EF4-FFF2-40B4-BE49-F238E27FC236}">
                <a16:creationId xmlns:a16="http://schemas.microsoft.com/office/drawing/2014/main" id="{63EE1E11-4DDE-1845-A732-422157EF8E0E}"/>
              </a:ext>
            </a:extLst>
          </p:cNvPr>
          <p:cNvSpPr txBox="1"/>
          <p:nvPr/>
        </p:nvSpPr>
        <p:spPr>
          <a:xfrm>
            <a:off x="263525" y="372225"/>
            <a:ext cx="6218555" cy="25840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-5" dirty="0">
                <a:latin typeface="+mj-lt"/>
                <a:cs typeface="Microsoft Sans Serif"/>
              </a:rPr>
              <a:t>2.</a:t>
            </a:r>
            <a:r>
              <a:rPr sz="1600" spc="15" dirty="0">
                <a:latin typeface="+mj-lt"/>
                <a:cs typeface="Microsoft Sans Serif"/>
              </a:rPr>
              <a:t> </a:t>
            </a:r>
            <a:r>
              <a:rPr sz="1600" spc="-30" dirty="0">
                <a:latin typeface="+mj-lt"/>
                <a:cs typeface="Microsoft Sans Serif"/>
              </a:rPr>
              <a:t>АНАЛИЗ</a:t>
            </a:r>
            <a:r>
              <a:rPr sz="1600" spc="10" dirty="0">
                <a:latin typeface="+mj-lt"/>
                <a:cs typeface="Microsoft Sans Serif"/>
              </a:rPr>
              <a:t> </a:t>
            </a:r>
            <a:r>
              <a:rPr sz="1600" spc="-20" dirty="0">
                <a:latin typeface="+mj-lt"/>
                <a:cs typeface="Microsoft Sans Serif"/>
              </a:rPr>
              <a:t>ПРЕДМЕТНОЙ</a:t>
            </a:r>
            <a:r>
              <a:rPr sz="1600" spc="25" dirty="0">
                <a:latin typeface="+mj-lt"/>
                <a:cs typeface="Microsoft Sans Serif"/>
              </a:rPr>
              <a:t> </a:t>
            </a:r>
            <a:r>
              <a:rPr sz="1600" spc="-20" dirty="0">
                <a:latin typeface="+mj-lt"/>
                <a:cs typeface="Microsoft Sans Serif"/>
              </a:rPr>
              <a:t>ОБЛАСТИ</a:t>
            </a:r>
            <a:r>
              <a:rPr sz="1600" spc="40" dirty="0">
                <a:latin typeface="+mj-lt"/>
                <a:cs typeface="Microsoft Sans Serif"/>
              </a:rPr>
              <a:t> </a:t>
            </a:r>
            <a:r>
              <a:rPr sz="1600" spc="-10" dirty="0">
                <a:latin typeface="+mj-lt"/>
                <a:cs typeface="Microsoft Sans Serif"/>
              </a:rPr>
              <a:t>И</a:t>
            </a:r>
            <a:r>
              <a:rPr sz="1600" spc="25" dirty="0">
                <a:latin typeface="+mj-lt"/>
                <a:cs typeface="Microsoft Sans Serif"/>
              </a:rPr>
              <a:t> </a:t>
            </a:r>
            <a:r>
              <a:rPr sz="1600" spc="-5" dirty="0">
                <a:latin typeface="+mj-lt"/>
                <a:cs typeface="Microsoft Sans Serif"/>
              </a:rPr>
              <a:t>ПОСТРОЕНИЕ</a:t>
            </a:r>
            <a:r>
              <a:rPr sz="1600" spc="25" dirty="0">
                <a:latin typeface="+mj-lt"/>
                <a:cs typeface="Microsoft Sans Serif"/>
              </a:rPr>
              <a:t> </a:t>
            </a:r>
            <a:r>
              <a:rPr sz="1600" spc="-45" dirty="0">
                <a:latin typeface="+mj-lt"/>
                <a:cs typeface="Microsoft Sans Serif"/>
              </a:rPr>
              <a:t>МОДЕЛИ</a:t>
            </a:r>
            <a:endParaRPr sz="1600" dirty="0">
              <a:latin typeface="+mj-lt"/>
              <a:cs typeface="Microsoft Sans Serif"/>
            </a:endParaRP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BAE66D38-FE00-A3CD-9235-403532EF9BC4}"/>
              </a:ext>
            </a:extLst>
          </p:cNvPr>
          <p:cNvSpPr txBox="1">
            <a:spLocks/>
          </p:cNvSpPr>
          <p:nvPr/>
        </p:nvSpPr>
        <p:spPr>
          <a:xfrm>
            <a:off x="263525" y="613016"/>
            <a:ext cx="4125595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">
              <a:spcBef>
                <a:spcPts val="105"/>
              </a:spcBef>
            </a:pPr>
            <a:r>
              <a:rPr lang="ru-RU" sz="2000" b="1" dirty="0"/>
              <a:t>ИНФОРМАЦИОННЫЕ</a:t>
            </a:r>
            <a:r>
              <a:rPr lang="ru-RU" sz="2000" b="1" spc="-60" dirty="0"/>
              <a:t> </a:t>
            </a:r>
            <a:r>
              <a:rPr lang="ru-RU" sz="2000" b="1" spc="-5" dirty="0"/>
              <a:t>ОБЪЕКТЫ</a:t>
            </a:r>
          </a:p>
        </p:txBody>
      </p:sp>
      <p:sp>
        <p:nvSpPr>
          <p:cNvPr id="7" name="object 4">
            <a:extLst>
              <a:ext uri="{FF2B5EF4-FFF2-40B4-BE49-F238E27FC236}">
                <a16:creationId xmlns:a16="http://schemas.microsoft.com/office/drawing/2014/main" id="{2636B699-4295-5210-F2CC-6D02664C23DE}"/>
              </a:ext>
            </a:extLst>
          </p:cNvPr>
          <p:cNvSpPr txBox="1"/>
          <p:nvPr/>
        </p:nvSpPr>
        <p:spPr>
          <a:xfrm>
            <a:off x="1065325" y="1631257"/>
            <a:ext cx="3323795" cy="12080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ru-RU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Стереокамер</a:t>
            </a:r>
            <a:r>
              <a:rPr lang="ru-RU" sz="1800" dirty="0"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а. 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ru-RU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Стереоизображение.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ru-RU" sz="1800" dirty="0"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Подводный трубопровод. </a:t>
            </a:r>
            <a:endParaRPr lang="ru-RU" sz="1800" dirty="0">
              <a:effectLst/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112B5B9-9092-2676-E71B-3A62FF7959B1}"/>
              </a:ext>
            </a:extLst>
          </p:cNvPr>
          <p:cNvSpPr txBox="1"/>
          <p:nvPr/>
        </p:nvSpPr>
        <p:spPr>
          <a:xfrm>
            <a:off x="965188" y="1264497"/>
            <a:ext cx="11739788" cy="4160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1600" i="1" u="sng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В ряде алгоритмов по трехмерной реконструкции идет работа с отдельными точками изображения.</a:t>
            </a:r>
            <a:endParaRPr lang="en-US" sz="1600" i="1" u="sng" dirty="0">
              <a:effectLst/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object 4">
            <a:extLst>
              <a:ext uri="{FF2B5EF4-FFF2-40B4-BE49-F238E27FC236}">
                <a16:creationId xmlns:a16="http://schemas.microsoft.com/office/drawing/2014/main" id="{CB6E7CE8-202A-7B21-0D5B-01DA9A91662C}"/>
              </a:ext>
            </a:extLst>
          </p:cNvPr>
          <p:cNvSpPr txBox="1"/>
          <p:nvPr/>
        </p:nvSpPr>
        <p:spPr>
          <a:xfrm>
            <a:off x="1065325" y="4553105"/>
            <a:ext cx="6218555" cy="162352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1800" i="1" u="sng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Точки трехмерной модели имеют следующие признаки</a:t>
            </a:r>
            <a:r>
              <a:rPr lang="ru-RU" sz="1800" u="sng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1800" u="sng" dirty="0">
              <a:effectLst/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ru-RU" sz="1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Координаты для каждой точки.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ru-RU" sz="1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Информация о форме модели.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ru-RU" sz="1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Цвет</a:t>
            </a:r>
            <a:r>
              <a:rPr lang="en-US" sz="18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ru-RU" sz="18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2" name="object 4">
            <a:extLst>
              <a:ext uri="{FF2B5EF4-FFF2-40B4-BE49-F238E27FC236}">
                <a16:creationId xmlns:a16="http://schemas.microsoft.com/office/drawing/2014/main" id="{1ED9BB09-6DED-150F-FDFB-B54063DA637A}"/>
              </a:ext>
            </a:extLst>
          </p:cNvPr>
          <p:cNvSpPr txBox="1"/>
          <p:nvPr/>
        </p:nvSpPr>
        <p:spPr>
          <a:xfrm>
            <a:off x="1072920" y="2896645"/>
            <a:ext cx="5762162" cy="162352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1800" i="1" u="sng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Точки на изображении имеют следующие признаки</a:t>
            </a:r>
            <a:r>
              <a:rPr lang="ru-RU" sz="1800" u="sng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ru-RU" sz="1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Координаты для каждой точки на изображении. 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ru-RU" sz="1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Информация о форме составляющего сцены.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ru-RU" sz="1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Информация о яркости точки. </a:t>
            </a:r>
            <a:endParaRPr lang="ru-RU" sz="1800" dirty="0">
              <a:effectLst/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87805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5BCF21-AC06-5FC0-C181-A07CEF8B4B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3021EF39-65D9-8CEC-8F99-302F4193993D}"/>
              </a:ext>
            </a:extLst>
          </p:cNvPr>
          <p:cNvGrpSpPr/>
          <p:nvPr/>
        </p:nvGrpSpPr>
        <p:grpSpPr>
          <a:xfrm>
            <a:off x="195940" y="6157745"/>
            <a:ext cx="513035" cy="513034"/>
            <a:chOff x="1261434" y="1228635"/>
            <a:chExt cx="937667" cy="937666"/>
          </a:xfrm>
        </p:grpSpPr>
        <p:sp>
          <p:nvSpPr>
            <p:cNvPr id="5" name="Овал 4">
              <a:extLst>
                <a:ext uri="{FF2B5EF4-FFF2-40B4-BE49-F238E27FC236}">
                  <a16:creationId xmlns:a16="http://schemas.microsoft.com/office/drawing/2014/main" id="{76370ABC-996C-3EDD-E03A-E7CC8C96ABC3}"/>
                </a:ext>
              </a:extLst>
            </p:cNvPr>
            <p:cNvSpPr/>
            <p:nvPr/>
          </p:nvSpPr>
          <p:spPr>
            <a:xfrm>
              <a:off x="1261434" y="1228635"/>
              <a:ext cx="937667" cy="937666"/>
            </a:xfrm>
            <a:prstGeom prst="ellipse">
              <a:avLst/>
            </a:prstGeom>
            <a:solidFill>
              <a:srgbClr val="699BC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solidFill>
                  <a:schemeClr val="tx1"/>
                </a:solidFill>
              </a:endParaRPr>
            </a:p>
          </p:txBody>
        </p:sp>
        <p:pic>
          <p:nvPicPr>
            <p:cNvPr id="6" name="Рисунок 5">
              <a:extLst>
                <a:ext uri="{FF2B5EF4-FFF2-40B4-BE49-F238E27FC236}">
                  <a16:creationId xmlns:a16="http://schemas.microsoft.com/office/drawing/2014/main" id="{9B5B5025-BD95-228C-87E6-8F5F52B39C3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66639" b="1303"/>
            <a:stretch/>
          </p:blipFill>
          <p:spPr>
            <a:xfrm>
              <a:off x="1567979" y="1399380"/>
              <a:ext cx="324578" cy="596177"/>
            </a:xfrm>
            <a:prstGeom prst="rect">
              <a:avLst/>
            </a:prstGeom>
          </p:spPr>
        </p:pic>
      </p:grpSp>
      <p:sp>
        <p:nvSpPr>
          <p:cNvPr id="2" name="object 2">
            <a:extLst>
              <a:ext uri="{FF2B5EF4-FFF2-40B4-BE49-F238E27FC236}">
                <a16:creationId xmlns:a16="http://schemas.microsoft.com/office/drawing/2014/main" id="{AB3933BF-1ED2-24C3-CB18-73CF7C9FFFE9}"/>
              </a:ext>
            </a:extLst>
          </p:cNvPr>
          <p:cNvSpPr txBox="1"/>
          <p:nvPr/>
        </p:nvSpPr>
        <p:spPr>
          <a:xfrm>
            <a:off x="263525" y="372225"/>
            <a:ext cx="6218555" cy="25840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-5" dirty="0">
                <a:solidFill>
                  <a:schemeClr val="tx1"/>
                </a:solidFill>
                <a:latin typeface="+mj-lt"/>
                <a:cs typeface="Microsoft Sans Serif"/>
              </a:rPr>
              <a:t>2.</a:t>
            </a:r>
            <a:r>
              <a:rPr sz="16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sz="1600" spc="-30" dirty="0">
                <a:solidFill>
                  <a:schemeClr val="tx1"/>
                </a:solidFill>
                <a:latin typeface="+mj-lt"/>
                <a:cs typeface="Microsoft Sans Serif"/>
              </a:rPr>
              <a:t>АНАЛИЗ</a:t>
            </a:r>
            <a:r>
              <a:rPr sz="1600" spc="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sz="1600" spc="-20" dirty="0">
                <a:solidFill>
                  <a:schemeClr val="tx1"/>
                </a:solidFill>
                <a:latin typeface="+mj-lt"/>
                <a:cs typeface="Microsoft Sans Serif"/>
              </a:rPr>
              <a:t>ПРЕДМЕТНОЙ</a:t>
            </a:r>
            <a:r>
              <a:rPr sz="16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sz="1600" spc="-20" dirty="0">
                <a:solidFill>
                  <a:schemeClr val="tx1"/>
                </a:solidFill>
                <a:latin typeface="+mj-lt"/>
                <a:cs typeface="Microsoft Sans Serif"/>
              </a:rPr>
              <a:t>ОБЛАСТИ</a:t>
            </a:r>
            <a:r>
              <a:rPr sz="1600" spc="4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sz="1600" spc="-10" dirty="0">
                <a:solidFill>
                  <a:schemeClr val="tx1"/>
                </a:solidFill>
                <a:latin typeface="+mj-lt"/>
                <a:cs typeface="Microsoft Sans Serif"/>
              </a:rPr>
              <a:t>И</a:t>
            </a:r>
            <a:r>
              <a:rPr sz="16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sz="1600" spc="-5" dirty="0">
                <a:solidFill>
                  <a:schemeClr val="tx1"/>
                </a:solidFill>
                <a:latin typeface="+mj-lt"/>
                <a:cs typeface="Microsoft Sans Serif"/>
              </a:rPr>
              <a:t>ПОСТРОЕНИЕ</a:t>
            </a:r>
            <a:r>
              <a:rPr sz="16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sz="1600" spc="-45" dirty="0">
                <a:solidFill>
                  <a:schemeClr val="tx1"/>
                </a:solidFill>
                <a:latin typeface="+mj-lt"/>
                <a:cs typeface="Microsoft Sans Serif"/>
              </a:rPr>
              <a:t>МОДЕЛИ</a:t>
            </a:r>
            <a:endParaRPr sz="1600" dirty="0">
              <a:solidFill>
                <a:schemeClr val="tx1"/>
              </a:solidFill>
              <a:latin typeface="+mj-lt"/>
              <a:cs typeface="Microsoft Sans Serif"/>
            </a:endParaRP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6008FDAB-0A10-ED88-55C7-C2342B602CA4}"/>
              </a:ext>
            </a:extLst>
          </p:cNvPr>
          <p:cNvSpPr txBox="1">
            <a:spLocks/>
          </p:cNvSpPr>
          <p:nvPr/>
        </p:nvSpPr>
        <p:spPr>
          <a:xfrm>
            <a:off x="263525" y="613016"/>
            <a:ext cx="10128704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">
              <a:spcBef>
                <a:spcPts val="105"/>
              </a:spcBef>
            </a:pPr>
            <a:r>
              <a:rPr lang="ru-RU" sz="2000" b="1" dirty="0">
                <a:solidFill>
                  <a:schemeClr val="tx1"/>
                </a:solidFill>
              </a:rPr>
              <a:t>МАТЕМАТИЧЕСКАЯ МОДЕЛЬ ТОЧКИ (</a:t>
            </a:r>
            <a:r>
              <a:rPr lang="en-US" sz="2000" b="1" dirty="0">
                <a:solidFill>
                  <a:schemeClr val="tx1"/>
                </a:solidFill>
              </a:rPr>
              <a:t>2D, 3D</a:t>
            </a:r>
            <a:r>
              <a:rPr lang="ru-RU" sz="2000" b="1" dirty="0">
                <a:solidFill>
                  <a:schemeClr val="tx1"/>
                </a:solidFill>
              </a:rPr>
              <a:t>) И ИЗОБРАЖЕНИЯ</a:t>
            </a:r>
            <a:endParaRPr lang="ru-RU" b="1" spc="-5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34A8BBA-084A-3C15-321B-81A0837CFA1F}"/>
              </a:ext>
            </a:extLst>
          </p:cNvPr>
          <p:cNvSpPr txBox="1"/>
          <p:nvPr/>
        </p:nvSpPr>
        <p:spPr>
          <a:xfrm>
            <a:off x="541253" y="1465943"/>
            <a:ext cx="1144754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solidFill>
                  <a:schemeClr val="tx1"/>
                </a:solidFill>
                <a:latin typeface="+mj-lt"/>
              </a:rPr>
              <a:t>2</a:t>
            </a:r>
            <a:r>
              <a:rPr lang="en-US" sz="1600" dirty="0">
                <a:solidFill>
                  <a:schemeClr val="tx1"/>
                </a:solidFill>
                <a:latin typeface="+mj-lt"/>
              </a:rPr>
              <a:t>D </a:t>
            </a:r>
            <a:r>
              <a:rPr lang="ru-RU" sz="1600" dirty="0">
                <a:solidFill>
                  <a:schemeClr val="tx1"/>
                </a:solidFill>
                <a:latin typeface="+mj-lt"/>
              </a:rPr>
              <a:t>точки на</a:t>
            </a:r>
            <a:r>
              <a:rPr lang="en-US" sz="1600" dirty="0">
                <a:solidFill>
                  <a:schemeClr val="tx1"/>
                </a:solidFill>
                <a:latin typeface="+mj-lt"/>
              </a:rPr>
              <a:t> </a:t>
            </a:r>
            <a:r>
              <a:rPr lang="ru-RU" sz="1600" dirty="0">
                <a:solidFill>
                  <a:schemeClr val="tx1"/>
                </a:solidFill>
                <a:latin typeface="+mj-lt"/>
              </a:rPr>
              <a:t>изображения характеризуются параметрами </a:t>
            </a:r>
            <a:r>
              <a:rPr lang="en-US" sz="1600" dirty="0">
                <a:solidFill>
                  <a:schemeClr val="tx1"/>
                </a:solidFill>
                <a:latin typeface="+mj-lt"/>
              </a:rPr>
              <a:t>x </a:t>
            </a:r>
            <a:r>
              <a:rPr lang="ru-RU" sz="1600" dirty="0">
                <a:solidFill>
                  <a:schemeClr val="tx1"/>
                </a:solidFill>
                <a:latin typeface="+mj-lt"/>
              </a:rPr>
              <a:t>и </a:t>
            </a:r>
            <a:r>
              <a:rPr lang="en-US" sz="1600" dirty="0">
                <a:solidFill>
                  <a:schemeClr val="tx1"/>
                </a:solidFill>
                <a:latin typeface="+mj-lt"/>
              </a:rPr>
              <a:t>y</a:t>
            </a:r>
            <a:r>
              <a:rPr lang="ru-RU" sz="1600" dirty="0">
                <a:solidFill>
                  <a:schemeClr val="tx1"/>
                </a:solidFill>
                <a:latin typeface="+mj-lt"/>
              </a:rPr>
              <a:t>, которые определяют ее положение на оси абсцисс и ординат. </a:t>
            </a:r>
            <a:r>
              <a:rPr lang="ru-RU" sz="1600" spc="-1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Прямоугольная система </a:t>
            </a:r>
            <a:r>
              <a:rPr lang="ru-RU" sz="1600" spc="-2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координат </a:t>
            </a:r>
            <a:r>
              <a:rPr lang="ru-RU" sz="1600" spc="-5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на </a:t>
            </a:r>
            <a:r>
              <a:rPr lang="ru-RU" sz="1600" spc="-2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изображении</a:t>
            </a:r>
            <a:r>
              <a:rPr lang="ru-RU" sz="1600" spc="5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ru-RU" sz="1600" spc="-1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начинается</a:t>
            </a:r>
            <a:r>
              <a:rPr lang="ru-RU" sz="1600" spc="35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ru-RU" sz="160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с</a:t>
            </a:r>
            <a:r>
              <a:rPr lang="ru-RU" sz="1600" spc="25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ru-RU" sz="1600" spc="-15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правого</a:t>
            </a:r>
            <a:r>
              <a:rPr lang="ru-RU" sz="1600" spc="4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ru-RU" sz="1600" spc="-25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нижнего</a:t>
            </a:r>
            <a:r>
              <a:rPr lang="ru-RU" sz="1600" spc="25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ru-RU" sz="1600" spc="-1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угла</a:t>
            </a:r>
            <a:endParaRPr lang="en-US" sz="1600" spc="-10" dirty="0">
              <a:solidFill>
                <a:schemeClr val="tx1"/>
              </a:solidFill>
              <a:latin typeface="+mj-lt"/>
              <a:cs typeface="Arial" panose="020B0604020202020204" pitchFamily="34" charset="0"/>
            </a:endParaRPr>
          </a:p>
          <a:p>
            <a:pPr marL="153035" algn="ctr">
              <a:lnSpc>
                <a:spcPct val="100000"/>
              </a:lnSpc>
            </a:pPr>
            <a:r>
              <a:rPr lang="ru-RU" sz="160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</a:t>
            </a:r>
            <a:r>
              <a:rPr lang="ru-RU" sz="1600" spc="-15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ru-RU" sz="1600" spc="-5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(x, </a:t>
            </a:r>
            <a:r>
              <a:rPr lang="ru-RU" sz="1600" spc="-15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y)</a:t>
            </a:r>
          </a:p>
          <a:p>
            <a:pPr marL="153035" algn="ctr"/>
            <a:r>
              <a:rPr lang="ru-RU" sz="1600" spc="-15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Где</a:t>
            </a:r>
            <a:r>
              <a:rPr lang="ru-RU" sz="1600" spc="2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ru-RU" sz="160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</a:t>
            </a:r>
            <a:r>
              <a:rPr lang="ru-RU" sz="1600" spc="15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ru-RU" sz="1600" spc="47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–</a:t>
            </a:r>
            <a:r>
              <a:rPr lang="ru-RU" sz="1600" spc="2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ru-RU" sz="1600" spc="-2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изображение,</a:t>
            </a:r>
            <a:r>
              <a:rPr lang="ru-RU" sz="1600" spc="25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ru-RU" sz="1600" spc="-114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к</a:t>
            </a:r>
            <a:r>
              <a:rPr lang="ru-RU" sz="1600" spc="3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ru-RU" sz="1600" spc="-25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которому</a:t>
            </a:r>
            <a:r>
              <a:rPr lang="ru-RU" sz="1600" spc="2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ru-RU" sz="1600" spc="-1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принадлежит</a:t>
            </a:r>
            <a:r>
              <a:rPr lang="ru-RU" sz="1600" spc="25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ru-RU" sz="1600" spc="-25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точка,</a:t>
            </a:r>
            <a:r>
              <a:rPr lang="ru-RU" sz="1600" spc="1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ru-RU" sz="1600" spc="-5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(x,</a:t>
            </a:r>
            <a:r>
              <a:rPr lang="ru-RU" sz="1600" spc="4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ru-RU" sz="1600" spc="-15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y)</a:t>
            </a:r>
            <a:r>
              <a:rPr lang="ru-RU" sz="1600" spc="4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ru-RU" sz="1600" spc="47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–</a:t>
            </a:r>
            <a:r>
              <a:rPr lang="ru-RU" sz="1600" spc="2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ru-RU" sz="1600" spc="-15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координата</a:t>
            </a:r>
            <a:r>
              <a:rPr lang="ru-RU" sz="1600" spc="15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ru-RU" sz="1600" spc="-1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данной</a:t>
            </a:r>
            <a:r>
              <a:rPr lang="ru-RU" sz="1600" spc="2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ru-RU" sz="1600" spc="-25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точки.</a:t>
            </a:r>
            <a:endParaRPr lang="ru-RU" sz="1600" dirty="0">
              <a:solidFill>
                <a:schemeClr val="tx1"/>
              </a:solidFill>
              <a:latin typeface="+mj-lt"/>
              <a:cs typeface="Arial" panose="020B0604020202020204" pitchFamily="34" charset="0"/>
            </a:endParaRPr>
          </a:p>
          <a:p>
            <a:pPr marL="153035" algn="ctr">
              <a:lnSpc>
                <a:spcPct val="100000"/>
              </a:lnSpc>
            </a:pPr>
            <a:endParaRPr lang="ru-RU" sz="1600" dirty="0">
              <a:solidFill>
                <a:schemeClr val="tx1"/>
              </a:solidFill>
              <a:latin typeface="+mj-lt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r>
              <a:rPr lang="ru-RU" sz="1600" dirty="0">
                <a:solidFill>
                  <a:schemeClr val="tx1"/>
                </a:solidFill>
                <a:latin typeface="+mj-lt"/>
              </a:rPr>
              <a:t>3</a:t>
            </a:r>
            <a:r>
              <a:rPr lang="en-US" sz="1600" dirty="0">
                <a:solidFill>
                  <a:schemeClr val="tx1"/>
                </a:solidFill>
                <a:latin typeface="+mj-lt"/>
              </a:rPr>
              <a:t>D </a:t>
            </a:r>
            <a:r>
              <a:rPr lang="ru-RU" sz="1600" dirty="0">
                <a:solidFill>
                  <a:schemeClr val="tx1"/>
                </a:solidFill>
                <a:latin typeface="+mj-lt"/>
              </a:rPr>
              <a:t>точки на</a:t>
            </a:r>
            <a:r>
              <a:rPr lang="en-US" sz="1600" dirty="0">
                <a:solidFill>
                  <a:schemeClr val="tx1"/>
                </a:solidFill>
                <a:latin typeface="+mj-lt"/>
              </a:rPr>
              <a:t> </a:t>
            </a:r>
            <a:r>
              <a:rPr lang="ru-RU" sz="1600" dirty="0">
                <a:solidFill>
                  <a:schemeClr val="tx1"/>
                </a:solidFill>
                <a:latin typeface="+mj-lt"/>
              </a:rPr>
              <a:t>изображения характеризуются параметрами </a:t>
            </a:r>
            <a:r>
              <a:rPr lang="en-US" sz="1600" dirty="0">
                <a:solidFill>
                  <a:schemeClr val="tx1"/>
                </a:solidFill>
                <a:latin typeface="+mj-lt"/>
              </a:rPr>
              <a:t>x, y </a:t>
            </a:r>
            <a:r>
              <a:rPr lang="ru-RU" sz="1600" dirty="0">
                <a:solidFill>
                  <a:schemeClr val="tx1"/>
                </a:solidFill>
                <a:latin typeface="+mj-lt"/>
              </a:rPr>
              <a:t>и </a:t>
            </a:r>
            <a:r>
              <a:rPr lang="en-US" sz="1600" dirty="0">
                <a:solidFill>
                  <a:schemeClr val="tx1"/>
                </a:solidFill>
                <a:latin typeface="+mj-lt"/>
              </a:rPr>
              <a:t>z</a:t>
            </a:r>
            <a:r>
              <a:rPr lang="ru-RU" sz="1600" dirty="0">
                <a:solidFill>
                  <a:schemeClr val="tx1"/>
                </a:solidFill>
                <a:latin typeface="+mj-lt"/>
              </a:rPr>
              <a:t>, которые определяют ее положение на оси абсцисс, ординат</a:t>
            </a:r>
            <a:r>
              <a:rPr lang="en-US" sz="1600" dirty="0">
                <a:solidFill>
                  <a:schemeClr val="tx1"/>
                </a:solidFill>
                <a:latin typeface="+mj-lt"/>
              </a:rPr>
              <a:t> </a:t>
            </a:r>
            <a:r>
              <a:rPr lang="ru-RU" sz="1600" dirty="0">
                <a:solidFill>
                  <a:schemeClr val="tx1"/>
                </a:solidFill>
                <a:latin typeface="+mj-lt"/>
              </a:rPr>
              <a:t>и аппликат. Трехмерная система координат определяется пересечение трех векторов </a:t>
            </a:r>
            <a:r>
              <a:rPr lang="en-US" sz="1600" dirty="0">
                <a:solidFill>
                  <a:schemeClr val="tx1"/>
                </a:solidFill>
                <a:latin typeface="+mj-lt"/>
              </a:rPr>
              <a:t>x, y </a:t>
            </a:r>
            <a:r>
              <a:rPr lang="ru-RU" sz="1600" dirty="0">
                <a:solidFill>
                  <a:schemeClr val="tx1"/>
                </a:solidFill>
                <a:latin typeface="+mj-lt"/>
              </a:rPr>
              <a:t>и </a:t>
            </a:r>
            <a:r>
              <a:rPr lang="en-US" sz="1600" dirty="0">
                <a:solidFill>
                  <a:schemeClr val="tx1"/>
                </a:solidFill>
                <a:latin typeface="+mj-lt"/>
              </a:rPr>
              <a:t>z.</a:t>
            </a:r>
            <a:endParaRPr lang="ru-RU" sz="1600" dirty="0">
              <a:solidFill>
                <a:schemeClr val="tx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9" name="object 5">
            <a:extLst>
              <a:ext uri="{FF2B5EF4-FFF2-40B4-BE49-F238E27FC236}">
                <a16:creationId xmlns:a16="http://schemas.microsoft.com/office/drawing/2014/main" id="{3BD68344-A4FA-09AF-2CEA-38334C6DC9F1}"/>
              </a:ext>
            </a:extLst>
          </p:cNvPr>
          <p:cNvSpPr/>
          <p:nvPr/>
        </p:nvSpPr>
        <p:spPr>
          <a:xfrm>
            <a:off x="3335465" y="5056455"/>
            <a:ext cx="497205" cy="212090"/>
          </a:xfrm>
          <a:custGeom>
            <a:avLst/>
            <a:gdLst/>
            <a:ahLst/>
            <a:cxnLst/>
            <a:rect l="l" t="t" r="r" b="b"/>
            <a:pathLst>
              <a:path w="497204" h="212089">
                <a:moveTo>
                  <a:pt x="429133" y="0"/>
                </a:moveTo>
                <a:lnTo>
                  <a:pt x="426212" y="8597"/>
                </a:lnTo>
                <a:lnTo>
                  <a:pt x="438425" y="13917"/>
                </a:lnTo>
                <a:lnTo>
                  <a:pt x="448960" y="21282"/>
                </a:lnTo>
                <a:lnTo>
                  <a:pt x="470374" y="55414"/>
                </a:lnTo>
                <a:lnTo>
                  <a:pt x="477392" y="104813"/>
                </a:lnTo>
                <a:lnTo>
                  <a:pt x="476607" y="123489"/>
                </a:lnTo>
                <a:lnTo>
                  <a:pt x="464819" y="169227"/>
                </a:lnTo>
                <a:lnTo>
                  <a:pt x="438566" y="197807"/>
                </a:lnTo>
                <a:lnTo>
                  <a:pt x="426465" y="203149"/>
                </a:lnTo>
                <a:lnTo>
                  <a:pt x="429133" y="211747"/>
                </a:lnTo>
                <a:lnTo>
                  <a:pt x="469655" y="187715"/>
                </a:lnTo>
                <a:lnTo>
                  <a:pt x="492331" y="143336"/>
                </a:lnTo>
                <a:lnTo>
                  <a:pt x="496697" y="105930"/>
                </a:lnTo>
                <a:lnTo>
                  <a:pt x="495603" y="86521"/>
                </a:lnTo>
                <a:lnTo>
                  <a:pt x="479298" y="37122"/>
                </a:lnTo>
                <a:lnTo>
                  <a:pt x="444490" y="5543"/>
                </a:lnTo>
                <a:lnTo>
                  <a:pt x="429133" y="0"/>
                </a:lnTo>
                <a:close/>
              </a:path>
              <a:path w="497204" h="212089">
                <a:moveTo>
                  <a:pt x="67563" y="0"/>
                </a:moveTo>
                <a:lnTo>
                  <a:pt x="27219" y="24106"/>
                </a:lnTo>
                <a:lnTo>
                  <a:pt x="4381" y="68583"/>
                </a:lnTo>
                <a:lnTo>
                  <a:pt x="0" y="105930"/>
                </a:lnTo>
                <a:lnTo>
                  <a:pt x="1095" y="125383"/>
                </a:lnTo>
                <a:lnTo>
                  <a:pt x="17525" y="174752"/>
                </a:lnTo>
                <a:lnTo>
                  <a:pt x="52155" y="206213"/>
                </a:lnTo>
                <a:lnTo>
                  <a:pt x="67563" y="211747"/>
                </a:lnTo>
                <a:lnTo>
                  <a:pt x="70230" y="203149"/>
                </a:lnTo>
                <a:lnTo>
                  <a:pt x="58183" y="197807"/>
                </a:lnTo>
                <a:lnTo>
                  <a:pt x="47767" y="190374"/>
                </a:lnTo>
                <a:lnTo>
                  <a:pt x="26376" y="155694"/>
                </a:lnTo>
                <a:lnTo>
                  <a:pt x="19303" y="104813"/>
                </a:lnTo>
                <a:lnTo>
                  <a:pt x="20089" y="86751"/>
                </a:lnTo>
                <a:lnTo>
                  <a:pt x="31876" y="42138"/>
                </a:lnTo>
                <a:lnTo>
                  <a:pt x="58398" y="13917"/>
                </a:lnTo>
                <a:lnTo>
                  <a:pt x="70612" y="8597"/>
                </a:lnTo>
                <a:lnTo>
                  <a:pt x="67563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>
              <a:solidFill>
                <a:schemeClr val="tx1"/>
              </a:solidFill>
            </a:endParaRPr>
          </a:p>
        </p:txBody>
      </p:sp>
      <p:sp>
        <p:nvSpPr>
          <p:cNvPr id="10" name="object 6">
            <a:extLst>
              <a:ext uri="{FF2B5EF4-FFF2-40B4-BE49-F238E27FC236}">
                <a16:creationId xmlns:a16="http://schemas.microsoft.com/office/drawing/2014/main" id="{B41FD42A-4746-B6B5-EB2D-69B64207A25D}"/>
              </a:ext>
            </a:extLst>
          </p:cNvPr>
          <p:cNvSpPr txBox="1"/>
          <p:nvPr/>
        </p:nvSpPr>
        <p:spPr>
          <a:xfrm>
            <a:off x="2501330" y="4986833"/>
            <a:ext cx="159893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414780" algn="l"/>
              </a:tabLst>
            </a:pPr>
            <a:r>
              <a:rPr sz="1800" dirty="0">
                <a:solidFill>
                  <a:schemeClr val="tx1"/>
                </a:solidFill>
                <a:latin typeface="Cambria Math"/>
                <a:cs typeface="Cambria Math"/>
              </a:rPr>
              <a:t>𝑖</a:t>
            </a:r>
            <a:r>
              <a:rPr sz="1800" spc="5" dirty="0">
                <a:solidFill>
                  <a:schemeClr val="tx1"/>
                </a:solidFill>
                <a:latin typeface="Cambria Math"/>
                <a:cs typeface="Cambria Math"/>
              </a:rPr>
              <a:t>𝑚</a:t>
            </a:r>
            <a:r>
              <a:rPr sz="1800" dirty="0">
                <a:solidFill>
                  <a:schemeClr val="tx1"/>
                </a:solidFill>
                <a:latin typeface="Cambria Math"/>
                <a:cs typeface="Cambria Math"/>
              </a:rPr>
              <a:t>𝑔</a:t>
            </a:r>
            <a:r>
              <a:rPr sz="1800" spc="125" dirty="0">
                <a:solidFill>
                  <a:schemeClr val="tx1"/>
                </a:solidFill>
                <a:latin typeface="Cambria Math"/>
                <a:cs typeface="Cambria Math"/>
              </a:rPr>
              <a:t> </a:t>
            </a:r>
            <a:r>
              <a:rPr sz="1800" dirty="0">
                <a:solidFill>
                  <a:schemeClr val="tx1"/>
                </a:solidFill>
                <a:latin typeface="Cambria Math"/>
                <a:cs typeface="Cambria Math"/>
              </a:rPr>
              <a:t>=</a:t>
            </a:r>
            <a:r>
              <a:rPr sz="1800" spc="114" dirty="0">
                <a:solidFill>
                  <a:schemeClr val="tx1"/>
                </a:solidFill>
                <a:latin typeface="Cambria Math"/>
                <a:cs typeface="Cambria Math"/>
              </a:rPr>
              <a:t> </a:t>
            </a:r>
            <a:r>
              <a:rPr sz="1800" dirty="0">
                <a:solidFill>
                  <a:schemeClr val="tx1"/>
                </a:solidFill>
                <a:latin typeface="Cambria Math"/>
                <a:cs typeface="Cambria Math"/>
              </a:rPr>
              <a:t>𝐼 </a:t>
            </a:r>
            <a:r>
              <a:rPr sz="1800" spc="10" dirty="0">
                <a:solidFill>
                  <a:schemeClr val="tx1"/>
                </a:solidFill>
                <a:latin typeface="Cambria Math"/>
                <a:cs typeface="Cambria Math"/>
              </a:rPr>
              <a:t> </a:t>
            </a:r>
            <a:r>
              <a:rPr sz="1800" spc="60" dirty="0">
                <a:solidFill>
                  <a:schemeClr val="tx1"/>
                </a:solidFill>
                <a:latin typeface="Cambria Math"/>
                <a:cs typeface="Cambria Math"/>
              </a:rPr>
              <a:t>𝑥</a:t>
            </a:r>
            <a:r>
              <a:rPr sz="1800" dirty="0">
                <a:solidFill>
                  <a:schemeClr val="tx1"/>
                </a:solidFill>
                <a:latin typeface="Cambria Math"/>
                <a:cs typeface="Cambria Math"/>
              </a:rPr>
              <a:t>,</a:t>
            </a:r>
            <a:r>
              <a:rPr sz="1800" spc="-95" dirty="0">
                <a:solidFill>
                  <a:schemeClr val="tx1"/>
                </a:solidFill>
                <a:latin typeface="Cambria Math"/>
                <a:cs typeface="Cambria Math"/>
              </a:rPr>
              <a:t> </a:t>
            </a:r>
            <a:r>
              <a:rPr sz="1800" dirty="0">
                <a:solidFill>
                  <a:schemeClr val="tx1"/>
                </a:solidFill>
                <a:latin typeface="Cambria Math"/>
                <a:cs typeface="Cambria Math"/>
              </a:rPr>
              <a:t>𝑦	=</a:t>
            </a:r>
            <a:endParaRPr sz="1800">
              <a:solidFill>
                <a:schemeClr val="tx1"/>
              </a:solidFill>
              <a:latin typeface="Cambria Math"/>
              <a:cs typeface="Cambria Math"/>
            </a:endParaRPr>
          </a:p>
        </p:txBody>
      </p:sp>
      <p:sp>
        <p:nvSpPr>
          <p:cNvPr id="11" name="object 7">
            <a:extLst>
              <a:ext uri="{FF2B5EF4-FFF2-40B4-BE49-F238E27FC236}">
                <a16:creationId xmlns:a16="http://schemas.microsoft.com/office/drawing/2014/main" id="{96683AAF-5A5D-300E-0291-DBA6BBD54A2F}"/>
              </a:ext>
            </a:extLst>
          </p:cNvPr>
          <p:cNvSpPr/>
          <p:nvPr/>
        </p:nvSpPr>
        <p:spPr>
          <a:xfrm>
            <a:off x="8745920" y="5637582"/>
            <a:ext cx="66040" cy="12700"/>
          </a:xfrm>
          <a:custGeom>
            <a:avLst/>
            <a:gdLst/>
            <a:ahLst/>
            <a:cxnLst/>
            <a:rect l="l" t="t" r="r" b="b"/>
            <a:pathLst>
              <a:path w="66040" h="12700">
                <a:moveTo>
                  <a:pt x="0" y="12699"/>
                </a:moveTo>
                <a:lnTo>
                  <a:pt x="65785" y="12699"/>
                </a:lnTo>
                <a:lnTo>
                  <a:pt x="65785" y="0"/>
                </a:lnTo>
                <a:lnTo>
                  <a:pt x="0" y="0"/>
                </a:lnTo>
                <a:lnTo>
                  <a:pt x="0" y="126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>
              <a:solidFill>
                <a:schemeClr val="tx1"/>
              </a:solidFill>
            </a:endParaRPr>
          </a:p>
        </p:txBody>
      </p:sp>
      <p:graphicFrame>
        <p:nvGraphicFramePr>
          <p:cNvPr id="12" name="object 8">
            <a:extLst>
              <a:ext uri="{FF2B5EF4-FFF2-40B4-BE49-F238E27FC236}">
                <a16:creationId xmlns:a16="http://schemas.microsoft.com/office/drawing/2014/main" id="{299E26CA-E622-6D95-984F-F26B0C5EF4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3440539"/>
              </p:ext>
            </p:extLst>
          </p:nvPr>
        </p:nvGraphicFramePr>
        <p:xfrm>
          <a:off x="4176078" y="4629474"/>
          <a:ext cx="4612004" cy="105700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071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611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068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4307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56905">
                <a:tc>
                  <a:txBody>
                    <a:bodyPr/>
                    <a:lstStyle/>
                    <a:p>
                      <a:pPr marL="282575">
                        <a:lnSpc>
                          <a:spcPts val="1760"/>
                        </a:lnSpc>
                      </a:pPr>
                      <a:r>
                        <a:rPr sz="1800" spc="10" dirty="0">
                          <a:latin typeface="Cambria Math"/>
                          <a:cs typeface="Cambria Math"/>
                        </a:rPr>
                        <a:t>𝐼(0,0)</a:t>
                      </a:r>
                      <a:endParaRPr sz="1800">
                        <a:latin typeface="Cambria Math"/>
                        <a:cs typeface="Cambria Math"/>
                      </a:endParaRPr>
                    </a:p>
                  </a:txBody>
                  <a:tcPr marL="0" marR="0" marT="0" marB="0">
                    <a:lnL w="28575">
                      <a:solidFill>
                        <a:srgbClr val="00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 marL="337820">
                        <a:lnSpc>
                          <a:spcPts val="1760"/>
                        </a:lnSpc>
                      </a:pPr>
                      <a:r>
                        <a:rPr sz="1800" spc="5" dirty="0">
                          <a:latin typeface="Cambria Math"/>
                          <a:cs typeface="Cambria Math"/>
                        </a:rPr>
                        <a:t>𝐼(0,1)</a:t>
                      </a:r>
                      <a:endParaRPr sz="1800">
                        <a:latin typeface="Cambria Math"/>
                        <a:cs typeface="Cambria Math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14300">
                        <a:lnSpc>
                          <a:spcPts val="1760"/>
                        </a:lnSpc>
                      </a:pPr>
                      <a:r>
                        <a:rPr sz="1800" dirty="0">
                          <a:latin typeface="Cambria Math"/>
                          <a:cs typeface="Cambria Math"/>
                        </a:rPr>
                        <a:t>…</a:t>
                      </a:r>
                      <a:endParaRPr sz="1800">
                        <a:latin typeface="Cambria Math"/>
                        <a:cs typeface="Cambria Math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37185">
                        <a:lnSpc>
                          <a:spcPts val="1760"/>
                        </a:lnSpc>
                      </a:pPr>
                      <a:r>
                        <a:rPr sz="1800" spc="60" dirty="0">
                          <a:latin typeface="Cambria Math"/>
                          <a:cs typeface="Cambria Math"/>
                        </a:rPr>
                        <a:t>𝐼</a:t>
                      </a:r>
                      <a:r>
                        <a:rPr sz="1800" spc="-5" dirty="0">
                          <a:latin typeface="Cambria Math"/>
                          <a:cs typeface="Cambria Math"/>
                        </a:rPr>
                        <a:t>(</a:t>
                      </a:r>
                      <a:r>
                        <a:rPr sz="1800" spc="10" dirty="0">
                          <a:latin typeface="Cambria Math"/>
                          <a:cs typeface="Cambria Math"/>
                        </a:rPr>
                        <a:t>0</a:t>
                      </a:r>
                      <a:r>
                        <a:rPr sz="1800" dirty="0">
                          <a:latin typeface="Cambria Math"/>
                          <a:cs typeface="Cambria Math"/>
                        </a:rPr>
                        <a:t>,</a:t>
                      </a:r>
                      <a:r>
                        <a:rPr sz="1800" spc="-95" dirty="0">
                          <a:latin typeface="Cambria Math"/>
                          <a:cs typeface="Cambria Math"/>
                        </a:rPr>
                        <a:t> </a:t>
                      </a:r>
                      <a:r>
                        <a:rPr sz="1800" dirty="0">
                          <a:latin typeface="Cambria Math"/>
                          <a:cs typeface="Cambria Math"/>
                        </a:rPr>
                        <a:t>𝑊</a:t>
                      </a:r>
                      <a:r>
                        <a:rPr sz="1800" spc="75" dirty="0">
                          <a:latin typeface="Cambria Math"/>
                          <a:cs typeface="Cambria Math"/>
                        </a:rPr>
                        <a:t> </a:t>
                      </a:r>
                      <a:r>
                        <a:rPr sz="1800" dirty="0">
                          <a:latin typeface="Cambria Math"/>
                          <a:cs typeface="Cambria Math"/>
                        </a:rPr>
                        <a:t>−</a:t>
                      </a:r>
                      <a:r>
                        <a:rPr sz="1800" spc="10" dirty="0">
                          <a:latin typeface="Cambria Math"/>
                          <a:cs typeface="Cambria Math"/>
                        </a:rPr>
                        <a:t> </a:t>
                      </a:r>
                      <a:r>
                        <a:rPr sz="1800" spc="-5" dirty="0">
                          <a:latin typeface="Cambria Math"/>
                          <a:cs typeface="Cambria Math"/>
                        </a:rPr>
                        <a:t>1</a:t>
                      </a:r>
                      <a:r>
                        <a:rPr sz="1800" dirty="0">
                          <a:latin typeface="Cambria Math"/>
                          <a:cs typeface="Cambria Math"/>
                        </a:rPr>
                        <a:t>)</a:t>
                      </a:r>
                      <a:endParaRPr sz="1800">
                        <a:latin typeface="Cambria Math"/>
                        <a:cs typeface="Cambria Math"/>
                      </a:endParaRPr>
                    </a:p>
                  </a:txBody>
                  <a:tcPr marL="0" marR="0" marT="0" marB="0">
                    <a:lnR w="28575">
                      <a:solidFill>
                        <a:srgbClr val="000000"/>
                      </a:solidFill>
                      <a:prstDash val="soli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93353">
                <a:tc>
                  <a:txBody>
                    <a:bodyPr/>
                    <a:lstStyle/>
                    <a:p>
                      <a:pPr marR="47625" algn="ctr">
                        <a:lnSpc>
                          <a:spcPts val="1960"/>
                        </a:lnSpc>
                      </a:pPr>
                      <a:r>
                        <a:rPr sz="1800" spc="10" dirty="0">
                          <a:latin typeface="Cambria Math"/>
                          <a:cs typeface="Cambria Math"/>
                        </a:rPr>
                        <a:t>𝐼(1,0)</a:t>
                      </a:r>
                      <a:endParaRPr sz="1800">
                        <a:latin typeface="Cambria Math"/>
                        <a:cs typeface="Cambria Math"/>
                      </a:endParaRPr>
                    </a:p>
                    <a:p>
                      <a:pPr marR="46990" algn="ctr">
                        <a:lnSpc>
                          <a:spcPts val="2110"/>
                        </a:lnSpc>
                      </a:pPr>
                      <a:r>
                        <a:rPr sz="1800" dirty="0">
                          <a:latin typeface="Cambria Math"/>
                          <a:cs typeface="Cambria Math"/>
                        </a:rPr>
                        <a:t>⋮</a:t>
                      </a:r>
                      <a:endParaRPr sz="1800">
                        <a:latin typeface="Cambria Math"/>
                        <a:cs typeface="Cambria Math"/>
                      </a:endParaRPr>
                    </a:p>
                    <a:p>
                      <a:pPr marR="48260" algn="ctr">
                        <a:lnSpc>
                          <a:spcPts val="2075"/>
                        </a:lnSpc>
                      </a:pPr>
                      <a:r>
                        <a:rPr sz="1800" spc="20" dirty="0">
                          <a:latin typeface="Cambria Math"/>
                          <a:cs typeface="Cambria Math"/>
                        </a:rPr>
                        <a:t>𝐼(𝐻</a:t>
                      </a:r>
                      <a:r>
                        <a:rPr sz="1800" spc="25" dirty="0">
                          <a:latin typeface="Cambria Math"/>
                          <a:cs typeface="Cambria Math"/>
                        </a:rPr>
                        <a:t> </a:t>
                      </a:r>
                      <a:r>
                        <a:rPr sz="1800" dirty="0">
                          <a:latin typeface="Cambria Math"/>
                          <a:cs typeface="Cambria Math"/>
                        </a:rPr>
                        <a:t>−</a:t>
                      </a:r>
                      <a:r>
                        <a:rPr sz="1800" spc="-15" dirty="0">
                          <a:latin typeface="Cambria Math"/>
                          <a:cs typeface="Cambria Math"/>
                        </a:rPr>
                        <a:t> </a:t>
                      </a:r>
                      <a:r>
                        <a:rPr sz="1800" dirty="0">
                          <a:latin typeface="Cambria Math"/>
                          <a:cs typeface="Cambria Math"/>
                        </a:rPr>
                        <a:t>1,0)</a:t>
                      </a:r>
                      <a:endParaRPr sz="1800">
                        <a:latin typeface="Cambria Math"/>
                        <a:cs typeface="Cambria Math"/>
                      </a:endParaRPr>
                    </a:p>
                  </a:txBody>
                  <a:tcPr marL="0" marR="0" marT="0" marB="0">
                    <a:lnL w="28575">
                      <a:solidFill>
                        <a:srgbClr val="00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 marL="635" algn="ctr">
                        <a:lnSpc>
                          <a:spcPts val="1960"/>
                        </a:lnSpc>
                      </a:pPr>
                      <a:r>
                        <a:rPr sz="1800" spc="5" dirty="0">
                          <a:latin typeface="Cambria Math"/>
                          <a:cs typeface="Cambria Math"/>
                        </a:rPr>
                        <a:t>𝐼(1,1)</a:t>
                      </a:r>
                      <a:endParaRPr sz="1800" dirty="0">
                        <a:latin typeface="Cambria Math"/>
                        <a:cs typeface="Cambria Math"/>
                      </a:endParaRPr>
                    </a:p>
                    <a:p>
                      <a:pPr marL="635" algn="ctr">
                        <a:lnSpc>
                          <a:spcPts val="2110"/>
                        </a:lnSpc>
                      </a:pPr>
                      <a:r>
                        <a:rPr sz="1800" dirty="0">
                          <a:latin typeface="Cambria Math"/>
                          <a:cs typeface="Cambria Math"/>
                        </a:rPr>
                        <a:t>⋮</a:t>
                      </a:r>
                    </a:p>
                    <a:p>
                      <a:pPr algn="ctr">
                        <a:lnSpc>
                          <a:spcPts val="2075"/>
                        </a:lnSpc>
                      </a:pPr>
                      <a:r>
                        <a:rPr sz="1800" spc="20" dirty="0">
                          <a:latin typeface="Cambria Math"/>
                          <a:cs typeface="Cambria Math"/>
                        </a:rPr>
                        <a:t>𝐼(𝐻</a:t>
                      </a:r>
                      <a:r>
                        <a:rPr sz="1800" spc="25" dirty="0">
                          <a:latin typeface="Cambria Math"/>
                          <a:cs typeface="Cambria Math"/>
                        </a:rPr>
                        <a:t> </a:t>
                      </a:r>
                      <a:r>
                        <a:rPr sz="1800" dirty="0">
                          <a:latin typeface="Cambria Math"/>
                          <a:cs typeface="Cambria Math"/>
                        </a:rPr>
                        <a:t>−</a:t>
                      </a:r>
                      <a:r>
                        <a:rPr sz="1800" spc="-10" dirty="0">
                          <a:latin typeface="Cambria Math"/>
                          <a:cs typeface="Cambria Math"/>
                        </a:rPr>
                        <a:t> </a:t>
                      </a:r>
                      <a:r>
                        <a:rPr sz="1800" spc="-5" dirty="0">
                          <a:latin typeface="Cambria Math"/>
                          <a:cs typeface="Cambria Math"/>
                        </a:rPr>
                        <a:t>1,1)</a:t>
                      </a:r>
                      <a:endParaRPr sz="1800" dirty="0">
                        <a:latin typeface="Cambria Math"/>
                        <a:cs typeface="Cambria Math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35" algn="ctr">
                        <a:lnSpc>
                          <a:spcPts val="1985"/>
                        </a:lnSpc>
                      </a:pPr>
                      <a:r>
                        <a:rPr sz="1800" dirty="0">
                          <a:latin typeface="Cambria Math"/>
                          <a:cs typeface="Cambria Math"/>
                        </a:rPr>
                        <a:t>…</a:t>
                      </a:r>
                      <a:endParaRPr sz="1800">
                        <a:latin typeface="Cambria Math"/>
                        <a:cs typeface="Cambria Math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50"/>
                        </a:spcBef>
                      </a:pPr>
                      <a:endParaRPr sz="1750">
                        <a:latin typeface="Times New Roman"/>
                        <a:cs typeface="Times New Roman"/>
                      </a:endParaRPr>
                    </a:p>
                    <a:p>
                      <a:pPr marL="1270" algn="ctr">
                        <a:lnSpc>
                          <a:spcPts val="2100"/>
                        </a:lnSpc>
                      </a:pPr>
                      <a:r>
                        <a:rPr sz="1800" dirty="0">
                          <a:latin typeface="Cambria Math"/>
                          <a:cs typeface="Cambria Math"/>
                        </a:rPr>
                        <a:t>0</a:t>
                      </a:r>
                      <a:endParaRPr sz="1800">
                        <a:latin typeface="Cambria Math"/>
                        <a:cs typeface="Cambria Math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56515" algn="ctr">
                        <a:lnSpc>
                          <a:spcPts val="1960"/>
                        </a:lnSpc>
                      </a:pPr>
                      <a:r>
                        <a:rPr sz="1800" spc="60" dirty="0">
                          <a:latin typeface="Cambria Math"/>
                          <a:cs typeface="Cambria Math"/>
                        </a:rPr>
                        <a:t>𝐼</a:t>
                      </a:r>
                      <a:r>
                        <a:rPr sz="1800" spc="-5" dirty="0">
                          <a:latin typeface="Cambria Math"/>
                          <a:cs typeface="Cambria Math"/>
                        </a:rPr>
                        <a:t>(</a:t>
                      </a:r>
                      <a:r>
                        <a:rPr sz="1800" spc="10" dirty="0">
                          <a:latin typeface="Cambria Math"/>
                          <a:cs typeface="Cambria Math"/>
                        </a:rPr>
                        <a:t>1</a:t>
                      </a:r>
                      <a:r>
                        <a:rPr sz="1800" dirty="0">
                          <a:latin typeface="Cambria Math"/>
                          <a:cs typeface="Cambria Math"/>
                        </a:rPr>
                        <a:t>,</a:t>
                      </a:r>
                      <a:r>
                        <a:rPr sz="1800" spc="-95" dirty="0">
                          <a:latin typeface="Cambria Math"/>
                          <a:cs typeface="Cambria Math"/>
                        </a:rPr>
                        <a:t> </a:t>
                      </a:r>
                      <a:r>
                        <a:rPr sz="1800" dirty="0">
                          <a:latin typeface="Cambria Math"/>
                          <a:cs typeface="Cambria Math"/>
                        </a:rPr>
                        <a:t>𝑊</a:t>
                      </a:r>
                      <a:r>
                        <a:rPr sz="1800" spc="75" dirty="0">
                          <a:latin typeface="Cambria Math"/>
                          <a:cs typeface="Cambria Math"/>
                        </a:rPr>
                        <a:t> </a:t>
                      </a:r>
                      <a:r>
                        <a:rPr sz="1800" dirty="0">
                          <a:latin typeface="Cambria Math"/>
                          <a:cs typeface="Cambria Math"/>
                        </a:rPr>
                        <a:t>−</a:t>
                      </a:r>
                      <a:r>
                        <a:rPr sz="1800" spc="10" dirty="0">
                          <a:latin typeface="Cambria Math"/>
                          <a:cs typeface="Cambria Math"/>
                        </a:rPr>
                        <a:t> </a:t>
                      </a:r>
                      <a:r>
                        <a:rPr sz="1800" spc="-5" dirty="0">
                          <a:latin typeface="Cambria Math"/>
                          <a:cs typeface="Cambria Math"/>
                        </a:rPr>
                        <a:t>1</a:t>
                      </a:r>
                      <a:r>
                        <a:rPr sz="1800" dirty="0">
                          <a:latin typeface="Cambria Math"/>
                          <a:cs typeface="Cambria Math"/>
                        </a:rPr>
                        <a:t>)</a:t>
                      </a:r>
                    </a:p>
                    <a:p>
                      <a:pPr marL="55244" algn="ctr">
                        <a:lnSpc>
                          <a:spcPts val="2110"/>
                        </a:lnSpc>
                      </a:pPr>
                      <a:r>
                        <a:rPr sz="1800" dirty="0">
                          <a:latin typeface="Cambria Math"/>
                          <a:cs typeface="Cambria Math"/>
                        </a:rPr>
                        <a:t>⋮</a:t>
                      </a:r>
                    </a:p>
                    <a:p>
                      <a:pPr marL="56515" algn="ctr">
                        <a:lnSpc>
                          <a:spcPts val="2075"/>
                        </a:lnSpc>
                      </a:pPr>
                      <a:r>
                        <a:rPr sz="1800" spc="60" dirty="0">
                          <a:latin typeface="Cambria Math"/>
                          <a:cs typeface="Cambria Math"/>
                        </a:rPr>
                        <a:t>𝐼</a:t>
                      </a:r>
                      <a:r>
                        <a:rPr sz="1800" spc="5" dirty="0">
                          <a:latin typeface="Cambria Math"/>
                          <a:cs typeface="Cambria Math"/>
                        </a:rPr>
                        <a:t>(</a:t>
                      </a:r>
                      <a:r>
                        <a:rPr sz="1800" dirty="0">
                          <a:latin typeface="Cambria Math"/>
                          <a:cs typeface="Cambria Math"/>
                        </a:rPr>
                        <a:t>𝐻</a:t>
                      </a:r>
                      <a:r>
                        <a:rPr sz="1800" spc="55" dirty="0">
                          <a:latin typeface="Cambria Math"/>
                          <a:cs typeface="Cambria Math"/>
                        </a:rPr>
                        <a:t> </a:t>
                      </a:r>
                      <a:r>
                        <a:rPr sz="1800" dirty="0">
                          <a:latin typeface="Cambria Math"/>
                          <a:cs typeface="Cambria Math"/>
                        </a:rPr>
                        <a:t>−</a:t>
                      </a:r>
                      <a:r>
                        <a:rPr sz="1800" spc="10" dirty="0">
                          <a:latin typeface="Cambria Math"/>
                          <a:cs typeface="Cambria Math"/>
                        </a:rPr>
                        <a:t> </a:t>
                      </a:r>
                      <a:r>
                        <a:rPr sz="1800" spc="-5" dirty="0">
                          <a:latin typeface="Cambria Math"/>
                          <a:cs typeface="Cambria Math"/>
                        </a:rPr>
                        <a:t>1</a:t>
                      </a:r>
                      <a:r>
                        <a:rPr sz="1800" dirty="0">
                          <a:latin typeface="Cambria Math"/>
                          <a:cs typeface="Cambria Math"/>
                        </a:rPr>
                        <a:t>,</a:t>
                      </a:r>
                      <a:r>
                        <a:rPr sz="1800" spc="-95" dirty="0">
                          <a:latin typeface="Cambria Math"/>
                          <a:cs typeface="Cambria Math"/>
                        </a:rPr>
                        <a:t> </a:t>
                      </a:r>
                      <a:r>
                        <a:rPr sz="1800" dirty="0">
                          <a:latin typeface="Cambria Math"/>
                          <a:cs typeface="Cambria Math"/>
                        </a:rPr>
                        <a:t>𝑊</a:t>
                      </a:r>
                      <a:r>
                        <a:rPr sz="1800" spc="75" dirty="0">
                          <a:latin typeface="Cambria Math"/>
                          <a:cs typeface="Cambria Math"/>
                        </a:rPr>
                        <a:t> </a:t>
                      </a:r>
                      <a:r>
                        <a:rPr sz="1800" dirty="0">
                          <a:latin typeface="Cambria Math"/>
                          <a:cs typeface="Cambria Math"/>
                        </a:rPr>
                        <a:t>−</a:t>
                      </a:r>
                      <a:r>
                        <a:rPr sz="1800" spc="10" dirty="0">
                          <a:latin typeface="Cambria Math"/>
                          <a:cs typeface="Cambria Math"/>
                        </a:rPr>
                        <a:t> 1</a:t>
                      </a:r>
                      <a:r>
                        <a:rPr sz="1800" dirty="0">
                          <a:latin typeface="Cambria Math"/>
                          <a:cs typeface="Cambria Math"/>
                        </a:rPr>
                        <a:t>)</a:t>
                      </a:r>
                    </a:p>
                  </a:txBody>
                  <a:tcPr marL="0" marR="0" marT="0" marB="0">
                    <a:lnR w="28575">
                      <a:solidFill>
                        <a:srgbClr val="000000"/>
                      </a:solidFill>
                      <a:prstDash val="soli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3" name="object 9">
            <a:extLst>
              <a:ext uri="{FF2B5EF4-FFF2-40B4-BE49-F238E27FC236}">
                <a16:creationId xmlns:a16="http://schemas.microsoft.com/office/drawing/2014/main" id="{E68635BB-491A-96EE-724D-BCBE22A94F46}"/>
              </a:ext>
            </a:extLst>
          </p:cNvPr>
          <p:cNvSpPr/>
          <p:nvPr/>
        </p:nvSpPr>
        <p:spPr>
          <a:xfrm>
            <a:off x="8745920" y="4673652"/>
            <a:ext cx="66040" cy="12700"/>
          </a:xfrm>
          <a:custGeom>
            <a:avLst/>
            <a:gdLst/>
            <a:ahLst/>
            <a:cxnLst/>
            <a:rect l="l" t="t" r="r" b="b"/>
            <a:pathLst>
              <a:path w="66040" h="12700">
                <a:moveTo>
                  <a:pt x="0" y="12700"/>
                </a:moveTo>
                <a:lnTo>
                  <a:pt x="65785" y="12700"/>
                </a:lnTo>
                <a:lnTo>
                  <a:pt x="65785" y="0"/>
                </a:lnTo>
                <a:lnTo>
                  <a:pt x="0" y="0"/>
                </a:lnTo>
                <a:lnTo>
                  <a:pt x="0" y="1270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>
              <a:solidFill>
                <a:schemeClr val="tx1"/>
              </a:solidFill>
            </a:endParaRPr>
          </a:p>
        </p:txBody>
      </p:sp>
      <p:sp>
        <p:nvSpPr>
          <p:cNvPr id="14" name="object 10">
            <a:extLst>
              <a:ext uri="{FF2B5EF4-FFF2-40B4-BE49-F238E27FC236}">
                <a16:creationId xmlns:a16="http://schemas.microsoft.com/office/drawing/2014/main" id="{46172F5B-F83A-504D-38BC-9F4526BFF5D7}"/>
              </a:ext>
            </a:extLst>
          </p:cNvPr>
          <p:cNvSpPr/>
          <p:nvPr/>
        </p:nvSpPr>
        <p:spPr>
          <a:xfrm>
            <a:off x="4176078" y="5637582"/>
            <a:ext cx="66040" cy="12700"/>
          </a:xfrm>
          <a:custGeom>
            <a:avLst/>
            <a:gdLst/>
            <a:ahLst/>
            <a:cxnLst/>
            <a:rect l="l" t="t" r="r" b="b"/>
            <a:pathLst>
              <a:path w="66039" h="12700">
                <a:moveTo>
                  <a:pt x="0" y="12699"/>
                </a:moveTo>
                <a:lnTo>
                  <a:pt x="65786" y="12699"/>
                </a:lnTo>
                <a:lnTo>
                  <a:pt x="65786" y="0"/>
                </a:lnTo>
                <a:lnTo>
                  <a:pt x="0" y="0"/>
                </a:lnTo>
                <a:lnTo>
                  <a:pt x="0" y="126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>
              <a:solidFill>
                <a:schemeClr val="tx1"/>
              </a:solidFill>
            </a:endParaRPr>
          </a:p>
        </p:txBody>
      </p:sp>
      <p:sp>
        <p:nvSpPr>
          <p:cNvPr id="15" name="object 11">
            <a:extLst>
              <a:ext uri="{FF2B5EF4-FFF2-40B4-BE49-F238E27FC236}">
                <a16:creationId xmlns:a16="http://schemas.microsoft.com/office/drawing/2014/main" id="{3C928D0E-7A52-04E2-00E5-AACB4069E05B}"/>
              </a:ext>
            </a:extLst>
          </p:cNvPr>
          <p:cNvSpPr/>
          <p:nvPr/>
        </p:nvSpPr>
        <p:spPr>
          <a:xfrm>
            <a:off x="4176078" y="4673652"/>
            <a:ext cx="66040" cy="12700"/>
          </a:xfrm>
          <a:custGeom>
            <a:avLst/>
            <a:gdLst/>
            <a:ahLst/>
            <a:cxnLst/>
            <a:rect l="l" t="t" r="r" b="b"/>
            <a:pathLst>
              <a:path w="66039" h="12700">
                <a:moveTo>
                  <a:pt x="0" y="12700"/>
                </a:moveTo>
                <a:lnTo>
                  <a:pt x="65786" y="12700"/>
                </a:lnTo>
                <a:lnTo>
                  <a:pt x="65786" y="0"/>
                </a:lnTo>
                <a:lnTo>
                  <a:pt x="0" y="0"/>
                </a:lnTo>
                <a:lnTo>
                  <a:pt x="0" y="1270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3F1F605-094D-7B79-749A-2051EBBF80DE}"/>
              </a:ext>
            </a:extLst>
          </p:cNvPr>
          <p:cNvSpPr txBox="1"/>
          <p:nvPr/>
        </p:nvSpPr>
        <p:spPr>
          <a:xfrm>
            <a:off x="541252" y="3573434"/>
            <a:ext cx="1144754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365125">
              <a:tabLst>
                <a:tab pos="770255" algn="l"/>
                <a:tab pos="2660015" algn="l"/>
                <a:tab pos="3379470" algn="l"/>
                <a:tab pos="4323080" algn="l"/>
                <a:tab pos="5868670" algn="l"/>
                <a:tab pos="6701790" algn="l"/>
                <a:tab pos="8176259" algn="l"/>
                <a:tab pos="8646795" algn="l"/>
              </a:tabLst>
            </a:pPr>
            <a:r>
              <a:rPr lang="ru-RU" sz="160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С	</a:t>
            </a:r>
            <a:r>
              <a:rPr lang="ru-RU" sz="1600" spc="-3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м</a:t>
            </a:r>
            <a:r>
              <a:rPr lang="ru-RU" sz="1600" spc="-35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а</a:t>
            </a:r>
            <a:r>
              <a:rPr lang="ru-RU" sz="1600" spc="-15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тем</a:t>
            </a:r>
            <a:r>
              <a:rPr lang="ru-RU" sz="1600" spc="-25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а</a:t>
            </a:r>
            <a:r>
              <a:rPr lang="ru-RU" sz="1600" spc="-5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ти</a:t>
            </a:r>
            <a:r>
              <a:rPr lang="ru-RU" sz="1600" spc="-15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ч</a:t>
            </a:r>
            <a:r>
              <a:rPr lang="ru-RU" sz="1600" spc="-25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е</a:t>
            </a:r>
            <a:r>
              <a:rPr lang="ru-RU" sz="1600" spc="-3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ской</a:t>
            </a:r>
            <a:r>
              <a:rPr lang="ru-RU" sz="160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	</a:t>
            </a:r>
            <a:r>
              <a:rPr lang="ru-RU" sz="1600" spc="-3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точки</a:t>
            </a:r>
            <a:r>
              <a:rPr lang="ru-RU" sz="160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	</a:t>
            </a:r>
            <a:r>
              <a:rPr lang="ru-RU" sz="1600" spc="-3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зр</a:t>
            </a:r>
            <a:r>
              <a:rPr lang="ru-RU" sz="1600" spc="-4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е</a:t>
            </a:r>
            <a:r>
              <a:rPr lang="ru-RU" sz="1600" spc="-1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ния</a:t>
            </a:r>
            <a:r>
              <a:rPr lang="ru-RU" sz="1600" spc="-5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,</a:t>
            </a:r>
            <a:r>
              <a:rPr lang="ru-RU" sz="160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	</a:t>
            </a:r>
            <a:r>
              <a:rPr lang="ru-RU" sz="1600" spc="-4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из</a:t>
            </a:r>
            <a:r>
              <a:rPr lang="ru-RU" sz="1600" spc="-1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об</a:t>
            </a:r>
            <a:r>
              <a:rPr lang="ru-RU" sz="1600" spc="-3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р</a:t>
            </a:r>
            <a:r>
              <a:rPr lang="ru-RU" sz="1600" spc="-4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а</a:t>
            </a:r>
            <a:r>
              <a:rPr lang="ru-RU" sz="1600" spc="-5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ж</a:t>
            </a:r>
            <a:r>
              <a:rPr lang="ru-RU" sz="1600" spc="-1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ени</a:t>
            </a:r>
            <a:r>
              <a:rPr lang="ru-RU" sz="1600" spc="-5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е</a:t>
            </a:r>
            <a:r>
              <a:rPr lang="ru-RU" sz="160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	</a:t>
            </a:r>
            <a:r>
              <a:rPr lang="ru-RU" sz="1600" spc="-3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м</a:t>
            </a:r>
            <a:r>
              <a:rPr lang="ru-RU" sz="1600" spc="-35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о</a:t>
            </a:r>
            <a:r>
              <a:rPr lang="ru-RU" sz="1600" spc="-45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ж</a:t>
            </a:r>
            <a:r>
              <a:rPr lang="ru-RU" sz="1600" spc="-3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н</a:t>
            </a:r>
            <a:r>
              <a:rPr lang="ru-RU" sz="160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о	</a:t>
            </a:r>
            <a:r>
              <a:rPr lang="ru-RU" sz="1600" spc="-15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п</a:t>
            </a:r>
            <a:r>
              <a:rPr lang="ru-RU" sz="1600" spc="-25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р</a:t>
            </a:r>
            <a:r>
              <a:rPr lang="ru-RU" sz="1600" spc="-5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едс</a:t>
            </a:r>
            <a:r>
              <a:rPr lang="ru-RU" sz="160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т</a:t>
            </a:r>
            <a:r>
              <a:rPr lang="ru-RU" sz="1600" spc="-1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авит</a:t>
            </a:r>
            <a:r>
              <a:rPr lang="ru-RU" sz="1600" spc="-5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ь</a:t>
            </a:r>
            <a:r>
              <a:rPr lang="ru-RU" sz="160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	</a:t>
            </a:r>
            <a:r>
              <a:rPr lang="ru-RU" sz="1600" spc="-75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как</a:t>
            </a:r>
            <a:r>
              <a:rPr lang="ru-RU" sz="160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	</a:t>
            </a:r>
            <a:r>
              <a:rPr lang="ru-RU" sz="1600" spc="-5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ве</a:t>
            </a:r>
            <a:r>
              <a:rPr lang="ru-RU" sz="1600" spc="-1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ществен</a:t>
            </a:r>
            <a:r>
              <a:rPr lang="ru-RU" sz="1600" spc="5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н</a:t>
            </a:r>
            <a:r>
              <a:rPr lang="ru-RU" sz="160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ую  </a:t>
            </a:r>
            <a:r>
              <a:rPr lang="ru-RU" sz="1600" spc="-25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функцию</a:t>
            </a:r>
            <a:r>
              <a:rPr lang="ru-RU" sz="1600" spc="3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ru-RU" sz="1600" spc="-5" dirty="0" err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img</a:t>
            </a:r>
            <a:r>
              <a:rPr lang="ru-RU" sz="1600" spc="15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ru-RU" sz="1600" spc="-1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двух</a:t>
            </a:r>
            <a:r>
              <a:rPr lang="ru-RU" sz="1600" spc="5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ru-RU" sz="1600" spc="-15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переменных</a:t>
            </a:r>
            <a:r>
              <a:rPr lang="ru-RU" sz="1600" spc="5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ru-RU" sz="160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х</a:t>
            </a:r>
            <a:r>
              <a:rPr lang="ru-RU" sz="1600" spc="25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ru-RU" sz="1600" spc="-5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и</a:t>
            </a:r>
            <a:r>
              <a:rPr lang="ru-RU" sz="1600" spc="15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ru-RU" sz="1600" spc="-15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y,</a:t>
            </a:r>
            <a:r>
              <a:rPr lang="ru-RU" sz="1600" spc="4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ru-RU" sz="1600" spc="-5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I(</a:t>
            </a:r>
            <a:r>
              <a:rPr lang="ru-RU" sz="1600" spc="-5" dirty="0" err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x,y</a:t>
            </a:r>
            <a:r>
              <a:rPr lang="ru-RU" sz="1600" spc="-5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).</a:t>
            </a:r>
            <a:endParaRPr lang="ru-RU" sz="160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417592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1D5F50-1E9C-8DD6-E756-08AD9097E7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3FE9A620-6C91-2DC2-CA07-EA16628971B8}"/>
              </a:ext>
            </a:extLst>
          </p:cNvPr>
          <p:cNvGrpSpPr/>
          <p:nvPr/>
        </p:nvGrpSpPr>
        <p:grpSpPr>
          <a:xfrm>
            <a:off x="195940" y="6157745"/>
            <a:ext cx="513035" cy="513034"/>
            <a:chOff x="1261434" y="1228635"/>
            <a:chExt cx="937667" cy="937666"/>
          </a:xfrm>
        </p:grpSpPr>
        <p:sp>
          <p:nvSpPr>
            <p:cNvPr id="5" name="Овал 4">
              <a:extLst>
                <a:ext uri="{FF2B5EF4-FFF2-40B4-BE49-F238E27FC236}">
                  <a16:creationId xmlns:a16="http://schemas.microsoft.com/office/drawing/2014/main" id="{9C0E5A5C-7D86-A5A7-1B38-2D1A922CDBB5}"/>
                </a:ext>
              </a:extLst>
            </p:cNvPr>
            <p:cNvSpPr/>
            <p:nvPr/>
          </p:nvSpPr>
          <p:spPr>
            <a:xfrm>
              <a:off x="1261434" y="1228635"/>
              <a:ext cx="937667" cy="937666"/>
            </a:xfrm>
            <a:prstGeom prst="ellipse">
              <a:avLst/>
            </a:prstGeom>
            <a:solidFill>
              <a:srgbClr val="699BC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pic>
          <p:nvPicPr>
            <p:cNvPr id="6" name="Рисунок 5">
              <a:extLst>
                <a:ext uri="{FF2B5EF4-FFF2-40B4-BE49-F238E27FC236}">
                  <a16:creationId xmlns:a16="http://schemas.microsoft.com/office/drawing/2014/main" id="{C70D8F7A-6A59-BDA2-F1D1-91C70548D56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66639" b="1303"/>
            <a:stretch/>
          </p:blipFill>
          <p:spPr>
            <a:xfrm>
              <a:off x="1567979" y="1399380"/>
              <a:ext cx="324578" cy="596177"/>
            </a:xfrm>
            <a:prstGeom prst="rect">
              <a:avLst/>
            </a:prstGeom>
          </p:spPr>
        </p:pic>
      </p:grpSp>
      <p:sp>
        <p:nvSpPr>
          <p:cNvPr id="2" name="object 2">
            <a:extLst>
              <a:ext uri="{FF2B5EF4-FFF2-40B4-BE49-F238E27FC236}">
                <a16:creationId xmlns:a16="http://schemas.microsoft.com/office/drawing/2014/main" id="{244F6CF3-4606-F5D4-69AE-A1BF83958BEE}"/>
              </a:ext>
            </a:extLst>
          </p:cNvPr>
          <p:cNvSpPr txBox="1"/>
          <p:nvPr/>
        </p:nvSpPr>
        <p:spPr>
          <a:xfrm>
            <a:off x="263525" y="372225"/>
            <a:ext cx="6218555" cy="25840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-5" dirty="0">
                <a:latin typeface="+mj-lt"/>
                <a:cs typeface="Microsoft Sans Serif"/>
              </a:rPr>
              <a:t>2.</a:t>
            </a:r>
            <a:r>
              <a:rPr sz="1600" spc="15" dirty="0">
                <a:latin typeface="+mj-lt"/>
                <a:cs typeface="Microsoft Sans Serif"/>
              </a:rPr>
              <a:t> </a:t>
            </a:r>
            <a:r>
              <a:rPr sz="1600" spc="-30" dirty="0">
                <a:latin typeface="+mj-lt"/>
                <a:cs typeface="Microsoft Sans Serif"/>
              </a:rPr>
              <a:t>АНАЛИЗ</a:t>
            </a:r>
            <a:r>
              <a:rPr sz="1600" spc="10" dirty="0">
                <a:latin typeface="+mj-lt"/>
                <a:cs typeface="Microsoft Sans Serif"/>
              </a:rPr>
              <a:t> </a:t>
            </a:r>
            <a:r>
              <a:rPr sz="1600" spc="-20" dirty="0">
                <a:latin typeface="+mj-lt"/>
                <a:cs typeface="Microsoft Sans Serif"/>
              </a:rPr>
              <a:t>ПРЕДМЕТНОЙ</a:t>
            </a:r>
            <a:r>
              <a:rPr sz="1600" spc="25" dirty="0">
                <a:latin typeface="+mj-lt"/>
                <a:cs typeface="Microsoft Sans Serif"/>
              </a:rPr>
              <a:t> </a:t>
            </a:r>
            <a:r>
              <a:rPr sz="1600" spc="-20" dirty="0">
                <a:latin typeface="+mj-lt"/>
                <a:cs typeface="Microsoft Sans Serif"/>
              </a:rPr>
              <a:t>ОБЛАСТИ</a:t>
            </a:r>
            <a:r>
              <a:rPr sz="1600" spc="40" dirty="0">
                <a:latin typeface="+mj-lt"/>
                <a:cs typeface="Microsoft Sans Serif"/>
              </a:rPr>
              <a:t> </a:t>
            </a:r>
            <a:r>
              <a:rPr sz="1600" spc="-10" dirty="0">
                <a:latin typeface="+mj-lt"/>
                <a:cs typeface="Microsoft Sans Serif"/>
              </a:rPr>
              <a:t>И</a:t>
            </a:r>
            <a:r>
              <a:rPr sz="1600" spc="25" dirty="0">
                <a:latin typeface="+mj-lt"/>
                <a:cs typeface="Microsoft Sans Serif"/>
              </a:rPr>
              <a:t> </a:t>
            </a:r>
            <a:r>
              <a:rPr sz="1600" spc="-5" dirty="0">
                <a:latin typeface="+mj-lt"/>
                <a:cs typeface="Microsoft Sans Serif"/>
              </a:rPr>
              <a:t>ПОСТРОЕНИЕ</a:t>
            </a:r>
            <a:r>
              <a:rPr sz="1600" spc="25" dirty="0">
                <a:latin typeface="+mj-lt"/>
                <a:cs typeface="Microsoft Sans Serif"/>
              </a:rPr>
              <a:t> </a:t>
            </a:r>
            <a:r>
              <a:rPr sz="1600" spc="-45" dirty="0">
                <a:latin typeface="+mj-lt"/>
                <a:cs typeface="Microsoft Sans Serif"/>
              </a:rPr>
              <a:t>МОДЕЛИ</a:t>
            </a:r>
            <a:endParaRPr sz="1600" dirty="0">
              <a:latin typeface="+mj-lt"/>
              <a:cs typeface="Microsoft Sans Serif"/>
            </a:endParaRP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CFE733CC-EC0B-4C14-4D62-50294BA774D5}"/>
              </a:ext>
            </a:extLst>
          </p:cNvPr>
          <p:cNvSpPr txBox="1">
            <a:spLocks/>
          </p:cNvSpPr>
          <p:nvPr/>
        </p:nvSpPr>
        <p:spPr>
          <a:xfrm>
            <a:off x="263525" y="654693"/>
            <a:ext cx="10128704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">
              <a:spcBef>
                <a:spcPts val="105"/>
              </a:spcBef>
            </a:pPr>
            <a:r>
              <a:rPr lang="ru-RU" sz="2000" b="1" dirty="0"/>
              <a:t>МОДЕЛЬ ПРЕОБРАЗОВАНИЙ. </a:t>
            </a:r>
            <a:r>
              <a:rPr lang="ru-RU" sz="2000" b="1" spc="-5" dirty="0"/>
              <a:t>КАРТА ГЛУБИНЫ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1442A2-EB67-7C3D-72EC-6A42AFC0D2F2}"/>
              </a:ext>
            </a:extLst>
          </p:cNvPr>
          <p:cNvSpPr txBox="1"/>
          <p:nvPr/>
        </p:nvSpPr>
        <p:spPr>
          <a:xfrm>
            <a:off x="3962400" y="2917371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3550A49-A7E7-B66F-CEA7-5D8FE8F0BCD9}"/>
              </a:ext>
            </a:extLst>
          </p:cNvPr>
          <p:cNvSpPr txBox="1"/>
          <p:nvPr/>
        </p:nvSpPr>
        <p:spPr>
          <a:xfrm>
            <a:off x="541252" y="1727200"/>
            <a:ext cx="1143303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Значения глубины обратно пропорциональны величине смещения пикселей. Зависимость между диспаритетом и глубиной можно выразить следующим способом:</a:t>
            </a:r>
          </a:p>
          <a:p>
            <a:endParaRPr lang="ru-RU" dirty="0"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394DEC2-C93F-52EF-AAF3-BC58F3DD8871}"/>
              </a:ext>
            </a:extLst>
          </p:cNvPr>
          <p:cNvSpPr txBox="1"/>
          <p:nvPr/>
        </p:nvSpPr>
        <p:spPr>
          <a:xfrm>
            <a:off x="541251" y="4905829"/>
            <a:ext cx="1118629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Где </a:t>
            </a:r>
            <a:r>
              <a:rPr lang="en-US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d </a:t>
            </a:r>
            <a:r>
              <a:rPr lang="ru-RU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– это диспаритет, </a:t>
            </a:r>
            <a:r>
              <a:rPr lang="en-US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ru-RU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– фокусное расстояние стереокамеры, </a:t>
            </a:r>
            <a:r>
              <a:rPr lang="en-US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ru-RU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– истинное расстояние до объекта, </a:t>
            </a:r>
            <a:r>
              <a:rPr lang="en-US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ru-RU" sz="18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– расстояние до объекта в пикселях или единицах измерения, используемых для глубины. </a:t>
            </a:r>
          </a:p>
          <a:p>
            <a:endParaRPr lang="ru-RU" dirty="0">
              <a:latin typeface="+mj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237A07CB-307D-4218-8B63-3D339C035CEF}"/>
                  </a:ext>
                </a:extLst>
              </p:cNvPr>
              <p:cNvSpPr txBox="1"/>
              <p:nvPr/>
            </p:nvSpPr>
            <p:spPr>
              <a:xfrm>
                <a:off x="3048000" y="3162811"/>
                <a:ext cx="6096000" cy="8592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ru-RU" sz="2400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u-RU" sz="2400" i="1">
                              <a:latin typeface="Cambria Math" panose="02040503050406030204" pitchFamily="18" charset="0"/>
                            </a:rPr>
                            <m:t>𝑇</m:t>
                          </m:r>
                          <m:r>
                            <a:rPr lang="ru-RU" sz="2400" i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ru-RU" sz="2400" i="1">
                              <a:latin typeface="Cambria Math" panose="02040503050406030204" pitchFamily="18" charset="0"/>
                            </a:rPr>
                            <m:t>𝑑</m:t>
                          </m:r>
                        </m:num>
                        <m:den>
                          <m:r>
                            <a:rPr lang="ru-RU" sz="2400" i="1">
                              <a:latin typeface="Cambria Math" panose="02040503050406030204" pitchFamily="18" charset="0"/>
                            </a:rPr>
                            <m:t>𝑍</m:t>
                          </m:r>
                          <m:r>
                            <a:rPr lang="ru-RU" sz="2400" i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ru-RU" sz="2400" i="1">
                              <a:latin typeface="Cambria Math" panose="02040503050406030204" pitchFamily="18" charset="0"/>
                            </a:rPr>
                            <m:t>𝑓</m:t>
                          </m:r>
                        </m:den>
                      </m:f>
                      <m:r>
                        <a:rPr lang="ru-RU" sz="2400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ru-RU" sz="24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u-RU" sz="2400" i="1">
                              <a:latin typeface="Cambria Math" panose="02040503050406030204" pitchFamily="18" charset="0"/>
                            </a:rPr>
                            <m:t>𝑇</m:t>
                          </m:r>
                        </m:num>
                        <m:den>
                          <m:r>
                            <a:rPr lang="ru-RU" sz="2400" i="1">
                              <a:latin typeface="Cambria Math" panose="02040503050406030204" pitchFamily="18" charset="0"/>
                            </a:rPr>
                            <m:t>𝑍</m:t>
                          </m:r>
                        </m:den>
                      </m:f>
                      <m:r>
                        <a:rPr lang="ru-RU" sz="2400" i="0">
                          <a:latin typeface="Cambria Math" panose="02040503050406030204" pitchFamily="18" charset="0"/>
                        </a:rPr>
                        <m:t>→</m:t>
                      </m:r>
                      <m:r>
                        <a:rPr lang="ru-RU" sz="2400" i="1">
                          <a:latin typeface="Cambria Math" panose="02040503050406030204" pitchFamily="18" charset="0"/>
                        </a:rPr>
                        <m:t>𝑍</m:t>
                      </m:r>
                      <m:r>
                        <a:rPr lang="ru-RU" sz="2400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ru-RU" sz="24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u-RU" sz="2400" i="1">
                              <a:latin typeface="Cambria Math" panose="02040503050406030204" pitchFamily="18" charset="0"/>
                            </a:rPr>
                            <m:t>𝑓𝑇</m:t>
                          </m:r>
                        </m:num>
                        <m:den>
                          <m:r>
                            <a:rPr lang="ru-RU" sz="2400" i="1">
                              <a:latin typeface="Cambria Math" panose="02040503050406030204" pitchFamily="18" charset="0"/>
                            </a:rPr>
                            <m:t>𝑑</m:t>
                          </m:r>
                        </m:den>
                      </m:f>
                    </m:oMath>
                  </m:oMathPara>
                </a14:m>
                <a:endParaRPr lang="ru-RU" sz="2400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237A07CB-307D-4218-8B63-3D339C035CE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8000" y="3162811"/>
                <a:ext cx="6096000" cy="85921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709847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E030DF-5C71-85A6-A402-79050D4C71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EA894522-F58A-D2E1-5349-0CD538BB3F91}"/>
              </a:ext>
            </a:extLst>
          </p:cNvPr>
          <p:cNvGrpSpPr/>
          <p:nvPr/>
        </p:nvGrpSpPr>
        <p:grpSpPr>
          <a:xfrm>
            <a:off x="195940" y="6157745"/>
            <a:ext cx="513035" cy="513034"/>
            <a:chOff x="1261434" y="1228635"/>
            <a:chExt cx="937667" cy="937666"/>
          </a:xfrm>
        </p:grpSpPr>
        <p:sp>
          <p:nvSpPr>
            <p:cNvPr id="5" name="Овал 4">
              <a:extLst>
                <a:ext uri="{FF2B5EF4-FFF2-40B4-BE49-F238E27FC236}">
                  <a16:creationId xmlns:a16="http://schemas.microsoft.com/office/drawing/2014/main" id="{8BAB5C3D-147E-A494-235D-34C79F9B9D86}"/>
                </a:ext>
              </a:extLst>
            </p:cNvPr>
            <p:cNvSpPr/>
            <p:nvPr/>
          </p:nvSpPr>
          <p:spPr>
            <a:xfrm>
              <a:off x="1261434" y="1228635"/>
              <a:ext cx="937667" cy="937666"/>
            </a:xfrm>
            <a:prstGeom prst="ellipse">
              <a:avLst/>
            </a:prstGeom>
            <a:solidFill>
              <a:srgbClr val="699BC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pic>
          <p:nvPicPr>
            <p:cNvPr id="6" name="Рисунок 5">
              <a:extLst>
                <a:ext uri="{FF2B5EF4-FFF2-40B4-BE49-F238E27FC236}">
                  <a16:creationId xmlns:a16="http://schemas.microsoft.com/office/drawing/2014/main" id="{4FE16F02-EBB8-CA61-B46E-22AE2F45BE4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66639" b="1303"/>
            <a:stretch/>
          </p:blipFill>
          <p:spPr>
            <a:xfrm>
              <a:off x="1567979" y="1399380"/>
              <a:ext cx="324578" cy="596177"/>
            </a:xfrm>
            <a:prstGeom prst="rect">
              <a:avLst/>
            </a:prstGeom>
          </p:spPr>
        </p:pic>
      </p:grpSp>
      <p:sp>
        <p:nvSpPr>
          <p:cNvPr id="2" name="object 2">
            <a:extLst>
              <a:ext uri="{FF2B5EF4-FFF2-40B4-BE49-F238E27FC236}">
                <a16:creationId xmlns:a16="http://schemas.microsoft.com/office/drawing/2014/main" id="{3ECFA7B3-4915-06D6-178C-073A8DD8D6A9}"/>
              </a:ext>
            </a:extLst>
          </p:cNvPr>
          <p:cNvSpPr txBox="1"/>
          <p:nvPr/>
        </p:nvSpPr>
        <p:spPr>
          <a:xfrm>
            <a:off x="263525" y="372225"/>
            <a:ext cx="6218555" cy="25840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-5" dirty="0">
                <a:latin typeface="+mj-lt"/>
                <a:cs typeface="Microsoft Sans Serif"/>
              </a:rPr>
              <a:t>2.</a:t>
            </a:r>
            <a:r>
              <a:rPr sz="1600" spc="15" dirty="0">
                <a:latin typeface="+mj-lt"/>
                <a:cs typeface="Microsoft Sans Serif"/>
              </a:rPr>
              <a:t> </a:t>
            </a:r>
            <a:r>
              <a:rPr sz="1600" spc="-30" dirty="0">
                <a:latin typeface="+mj-lt"/>
                <a:cs typeface="Microsoft Sans Serif"/>
              </a:rPr>
              <a:t>АНАЛИЗ</a:t>
            </a:r>
            <a:r>
              <a:rPr sz="1600" spc="10" dirty="0">
                <a:latin typeface="+mj-lt"/>
                <a:cs typeface="Microsoft Sans Serif"/>
              </a:rPr>
              <a:t> </a:t>
            </a:r>
            <a:r>
              <a:rPr sz="1600" spc="-20" dirty="0">
                <a:latin typeface="+mj-lt"/>
                <a:cs typeface="Microsoft Sans Serif"/>
              </a:rPr>
              <a:t>ПРЕДМЕТНОЙ</a:t>
            </a:r>
            <a:r>
              <a:rPr sz="1600" spc="25" dirty="0">
                <a:latin typeface="+mj-lt"/>
                <a:cs typeface="Microsoft Sans Serif"/>
              </a:rPr>
              <a:t> </a:t>
            </a:r>
            <a:r>
              <a:rPr sz="1600" spc="-20" dirty="0">
                <a:latin typeface="+mj-lt"/>
                <a:cs typeface="Microsoft Sans Serif"/>
              </a:rPr>
              <a:t>ОБЛАСТИ</a:t>
            </a:r>
            <a:r>
              <a:rPr sz="1600" spc="40" dirty="0">
                <a:latin typeface="+mj-lt"/>
                <a:cs typeface="Microsoft Sans Serif"/>
              </a:rPr>
              <a:t> </a:t>
            </a:r>
            <a:r>
              <a:rPr sz="1600" spc="-10" dirty="0">
                <a:latin typeface="+mj-lt"/>
                <a:cs typeface="Microsoft Sans Serif"/>
              </a:rPr>
              <a:t>И</a:t>
            </a:r>
            <a:r>
              <a:rPr sz="1600" spc="25" dirty="0">
                <a:latin typeface="+mj-lt"/>
                <a:cs typeface="Microsoft Sans Serif"/>
              </a:rPr>
              <a:t> </a:t>
            </a:r>
            <a:r>
              <a:rPr sz="1600" spc="-5" dirty="0">
                <a:latin typeface="+mj-lt"/>
                <a:cs typeface="Microsoft Sans Serif"/>
              </a:rPr>
              <a:t>ПОСТРОЕНИЕ</a:t>
            </a:r>
            <a:r>
              <a:rPr sz="1600" spc="25" dirty="0">
                <a:latin typeface="+mj-lt"/>
                <a:cs typeface="Microsoft Sans Serif"/>
              </a:rPr>
              <a:t> </a:t>
            </a:r>
            <a:r>
              <a:rPr sz="1600" spc="-45" dirty="0">
                <a:latin typeface="+mj-lt"/>
                <a:cs typeface="Microsoft Sans Serif"/>
              </a:rPr>
              <a:t>МОДЕЛИ</a:t>
            </a:r>
            <a:endParaRPr sz="1600" dirty="0">
              <a:latin typeface="+mj-lt"/>
              <a:cs typeface="Microsoft Sans Serif"/>
            </a:endParaRP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D71C8CEE-3209-7D76-5975-C7D0F8C79B52}"/>
              </a:ext>
            </a:extLst>
          </p:cNvPr>
          <p:cNvSpPr txBox="1">
            <a:spLocks/>
          </p:cNvSpPr>
          <p:nvPr/>
        </p:nvSpPr>
        <p:spPr>
          <a:xfrm>
            <a:off x="263525" y="628662"/>
            <a:ext cx="10128704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">
              <a:spcBef>
                <a:spcPts val="105"/>
              </a:spcBef>
            </a:pPr>
            <a:r>
              <a:rPr lang="ru-RU" sz="2000" b="1" dirty="0"/>
              <a:t>МОДЕЛЬ ПРЕОБРАЗОВАНИЙ. СОЗДАНИЕ </a:t>
            </a:r>
            <a:r>
              <a:rPr lang="ru-RU" sz="2000" b="1" spc="-5" dirty="0"/>
              <a:t>ОБЛАКА ТОЧЕК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4B3D4D-2A74-65B7-8776-7032D871B1BF}"/>
              </a:ext>
            </a:extLst>
          </p:cNvPr>
          <p:cNvSpPr txBox="1"/>
          <p:nvPr/>
        </p:nvSpPr>
        <p:spPr>
          <a:xfrm>
            <a:off x="1393371" y="1756228"/>
            <a:ext cx="97994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/>
              <a:t>Для каждого пикселя на изображении глубины вычисляются 3</a:t>
            </a:r>
            <a:r>
              <a:rPr lang="en-US" sz="1600" dirty="0"/>
              <a:t>D-</a:t>
            </a:r>
            <a:r>
              <a:rPr lang="ru-RU" sz="1600" dirty="0"/>
              <a:t>координаты через преобразование:</a:t>
            </a:r>
            <a:endParaRPr lang="en-US" sz="16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493E6796-3A05-A29D-088D-03EE5ED33465}"/>
                  </a:ext>
                </a:extLst>
              </p:cNvPr>
              <p:cNvSpPr txBox="1"/>
              <p:nvPr/>
            </p:nvSpPr>
            <p:spPr>
              <a:xfrm>
                <a:off x="4538330" y="3254735"/>
                <a:ext cx="3115340" cy="5825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𝑍</m:t>
                          </m:r>
                        </m:num>
                        <m:den>
                          <m:sSub>
                            <m:sSub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sub>
                          </m:sSub>
                        </m:den>
                      </m:f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𝑍</m:t>
                          </m:r>
                        </m:num>
                        <m:den>
                          <m:sSub>
                            <m:sSub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ru-RU" sz="16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493E6796-3A05-A29D-088D-03EE5ED334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38330" y="3254735"/>
                <a:ext cx="3115340" cy="5825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B3294D1-0FE6-B7A0-545D-F43EF5EB32BC}"/>
                  </a:ext>
                </a:extLst>
              </p:cNvPr>
              <p:cNvSpPr txBox="1"/>
              <p:nvPr/>
            </p:nvSpPr>
            <p:spPr>
              <a:xfrm>
                <a:off x="5555467" y="2305427"/>
                <a:ext cx="1081065" cy="2462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𝑍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𝐷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sz="16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B3294D1-0FE6-B7A0-545D-F43EF5EB32B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55467" y="2305427"/>
                <a:ext cx="1081065" cy="246221"/>
              </a:xfrm>
              <a:prstGeom prst="rect">
                <a:avLst/>
              </a:prstGeom>
              <a:blipFill>
                <a:blip r:embed="rId5"/>
                <a:stretch>
                  <a:fillRect l="-3371" r="-5618" b="-3414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F7E535BB-52C2-B490-F311-5C7F3E29AD43}"/>
              </a:ext>
            </a:extLst>
          </p:cNvPr>
          <p:cNvSpPr txBox="1"/>
          <p:nvPr/>
        </p:nvSpPr>
        <p:spPr>
          <a:xfrm>
            <a:off x="3991897" y="2797869"/>
            <a:ext cx="47965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/>
              <a:t>Где </a:t>
            </a:r>
            <a:r>
              <a:rPr lang="en-US" sz="1600" dirty="0"/>
              <a:t>D(</a:t>
            </a:r>
            <a:r>
              <a:rPr lang="en-US" sz="1600" dirty="0" err="1"/>
              <a:t>x,y</a:t>
            </a:r>
            <a:r>
              <a:rPr lang="en-US" sz="1600" dirty="0"/>
              <a:t>) </a:t>
            </a:r>
            <a:r>
              <a:rPr lang="ru-RU" sz="1600" dirty="0"/>
              <a:t>– глубина в пикселях на позиции (</a:t>
            </a:r>
            <a:r>
              <a:rPr lang="en-US" sz="1600" dirty="0" err="1"/>
              <a:t>x,y</a:t>
            </a:r>
            <a:r>
              <a:rPr lang="ru-RU" sz="1600" dirty="0"/>
              <a:t>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64CBF5EC-254A-FAB7-6073-47BFC08562EF}"/>
                  </a:ext>
                </a:extLst>
              </p:cNvPr>
              <p:cNvSpPr txBox="1"/>
              <p:nvPr/>
            </p:nvSpPr>
            <p:spPr>
              <a:xfrm>
                <a:off x="3666024" y="4202104"/>
                <a:ext cx="5254171" cy="11222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1600" dirty="0">
                    <a:latin typeface="+mj-lt"/>
                  </a:rPr>
                  <a:t>Где</a:t>
                </a:r>
                <a:r>
                  <a:rPr lang="en-US" sz="1600" dirty="0">
                    <a:latin typeface="+mj-lt"/>
                  </a:rPr>
                  <a:t>:</a:t>
                </a:r>
              </a:p>
              <a:p>
                <a:r>
                  <a:rPr lang="en-US" sz="1600" dirty="0">
                    <a:latin typeface="+mj-lt"/>
                  </a:rPr>
                  <a:t>(</a:t>
                </a:r>
                <a:r>
                  <a:rPr lang="en-US" sz="1600" dirty="0" err="1">
                    <a:latin typeface="+mj-lt"/>
                  </a:rPr>
                  <a:t>x,y</a:t>
                </a:r>
                <a:r>
                  <a:rPr lang="en-US" sz="1600" dirty="0">
                    <a:latin typeface="+mj-lt"/>
                  </a:rPr>
                  <a:t>) – </a:t>
                </a:r>
                <a:r>
                  <a:rPr lang="ru-RU" sz="1600" dirty="0">
                    <a:latin typeface="+mj-lt"/>
                  </a:rPr>
                  <a:t>координаты пикселя на изображении</a:t>
                </a:r>
              </a:p>
              <a:p>
                <a:r>
                  <a:rPr lang="en-US" sz="1600" dirty="0">
                    <a:latin typeface="+mj-lt"/>
                  </a:rPr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</m:oMath>
                </a14:m>
                <a:r>
                  <a:rPr lang="en-US" sz="1600" dirty="0">
                    <a:latin typeface="+mj-lt"/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</m:oMath>
                </a14:m>
                <a:r>
                  <a:rPr lang="en-US" sz="1600" dirty="0">
                    <a:latin typeface="+mj-lt"/>
                  </a:rPr>
                  <a:t>) – </a:t>
                </a:r>
                <a:r>
                  <a:rPr lang="ru-RU" sz="1600" dirty="0">
                    <a:latin typeface="+mj-lt"/>
                  </a:rPr>
                  <a:t>координаты центра изображения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</m:oMath>
                </a14:m>
                <a:r>
                  <a:rPr lang="ru-RU" sz="1600" dirty="0">
                    <a:latin typeface="+mj-lt"/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</m:oMath>
                </a14:m>
                <a:r>
                  <a:rPr lang="en-US" sz="1600" dirty="0">
                    <a:latin typeface="+mj-lt"/>
                  </a:rPr>
                  <a:t> - </a:t>
                </a:r>
                <a:r>
                  <a:rPr lang="ru-RU" sz="1600" dirty="0">
                    <a:latin typeface="+mj-lt"/>
                  </a:rPr>
                  <a:t>фокусное расстояние камеры по осям </a:t>
                </a:r>
                <a:r>
                  <a:rPr lang="en-US" sz="1600" dirty="0">
                    <a:latin typeface="+mj-lt"/>
                  </a:rPr>
                  <a:t>x</a:t>
                </a:r>
                <a:r>
                  <a:rPr lang="ru-RU" sz="1600" dirty="0">
                    <a:latin typeface="+mj-lt"/>
                  </a:rPr>
                  <a:t> и</a:t>
                </a:r>
                <a:r>
                  <a:rPr lang="en-US" sz="1600" dirty="0">
                    <a:latin typeface="+mj-lt"/>
                  </a:rPr>
                  <a:t> y</a:t>
                </a:r>
                <a:endParaRPr lang="ru-RU" sz="1600" dirty="0">
                  <a:latin typeface="+mj-lt"/>
                </a:endParaRP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64CBF5EC-254A-FAB7-6073-47BFC08562E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66024" y="4202104"/>
                <a:ext cx="5254171" cy="1122230"/>
              </a:xfrm>
              <a:prstGeom prst="rect">
                <a:avLst/>
              </a:prstGeom>
              <a:blipFill>
                <a:blip r:embed="rId6"/>
                <a:stretch>
                  <a:fillRect l="-580" t="-1630" b="-434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046647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Стандартная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Стандартная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5007</TotalTime>
  <Words>1607</Words>
  <Application>Microsoft Office PowerPoint</Application>
  <PresentationFormat>Широкоэкранный</PresentationFormat>
  <Paragraphs>194</Paragraphs>
  <Slides>20</Slides>
  <Notes>19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20</vt:i4>
      </vt:variant>
    </vt:vector>
  </HeadingPairs>
  <TitlesOfParts>
    <vt:vector size="31" baseType="lpstr">
      <vt:lpstr>Cambria Math</vt:lpstr>
      <vt:lpstr>Montserrat</vt:lpstr>
      <vt:lpstr>Times New Roman</vt:lpstr>
      <vt:lpstr>Microsoft Sans Serif</vt:lpstr>
      <vt:lpstr>Roboto Light</vt:lpstr>
      <vt:lpstr>Arial</vt:lpstr>
      <vt:lpstr>Calibri</vt:lpstr>
      <vt:lpstr>Roboto</vt:lpstr>
      <vt:lpstr>Raleway</vt:lpstr>
      <vt:lpstr>Office Theme</vt:lpstr>
      <vt:lpstr>1_Office Theme</vt:lpstr>
      <vt:lpstr>Департамент программной инженерии и  искусственного интеллекта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1 1</dc:creator>
  <cp:lastModifiedBy>Фень Евгения Вадимовна</cp:lastModifiedBy>
  <cp:revision>356</cp:revision>
  <dcterms:modified xsi:type="dcterms:W3CDTF">2024-11-25T09:52:43Z</dcterms:modified>
</cp:coreProperties>
</file>